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8" r:id="rId1"/>
    <p:sldMasterId id="2147483803" r:id="rId2"/>
  </p:sldMasterIdLst>
  <p:notesMasterIdLst>
    <p:notesMasterId r:id="rId14"/>
  </p:notesMasterIdLst>
  <p:handoutMasterIdLst>
    <p:handoutMasterId r:id="rId15"/>
  </p:handoutMasterIdLst>
  <p:sldIdLst>
    <p:sldId id="269" r:id="rId3"/>
    <p:sldId id="541" r:id="rId4"/>
    <p:sldId id="554" r:id="rId5"/>
    <p:sldId id="531" r:id="rId6"/>
    <p:sldId id="540" r:id="rId7"/>
    <p:sldId id="555" r:id="rId8"/>
    <p:sldId id="542" r:id="rId9"/>
    <p:sldId id="543" r:id="rId10"/>
    <p:sldId id="553" r:id="rId11"/>
    <p:sldId id="556" r:id="rId12"/>
    <p:sldId id="557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Yu Gothic UI" panose="020B0500000000000000" pitchFamily="34" charset="-128"/>
      <p:regular r:id="rId20"/>
      <p:bold r:id="rId21"/>
    </p:embeddedFont>
    <p:embeddedFont>
      <p:font typeface="Yu Gothic UI Semibold" panose="020B0400000000000000" pitchFamily="34" charset="-128"/>
      <p:regular r:id="rId22"/>
      <p:bold r:id="rId23"/>
    </p:embeddedFont>
    <p:embeddedFont>
      <p:font typeface="Yu Gothic UI Semilight" panose="020B0300000000000000" pitchFamily="34" charset="-128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鸣 大" initials="鸣" lastIdx="1" clrIdx="0">
    <p:extLst>
      <p:ext uri="{19B8F6BF-5375-455C-9EA6-DF929625EA0E}">
        <p15:presenceInfo xmlns:p15="http://schemas.microsoft.com/office/powerpoint/2012/main" userId="14696a419d3679ec" providerId="Windows Live"/>
      </p:ext>
    </p:extLst>
  </p:cmAuthor>
  <p:cmAuthor id="2" name="Yiming Chen" initials="YC" lastIdx="3" clrIdx="1">
    <p:extLst>
      <p:ext uri="{19B8F6BF-5375-455C-9EA6-DF929625EA0E}">
        <p15:presenceInfo xmlns:p15="http://schemas.microsoft.com/office/powerpoint/2012/main" userId="S::yimingchen@mines.edu::4d4146bd-cbaf-4083-93af-d5bc5de7d2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B5780B"/>
    <a:srgbClr val="F3B139"/>
    <a:srgbClr val="A2A4A3"/>
    <a:srgbClr val="B3580D"/>
    <a:srgbClr val="B84708"/>
    <a:srgbClr val="C09200"/>
    <a:srgbClr val="D2492A"/>
    <a:srgbClr val="FFFFFF"/>
    <a:srgbClr val="3C3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0" autoAdjust="0"/>
    <p:restoredTop sz="95170" autoAdjust="0"/>
  </p:normalViewPr>
  <p:slideViewPr>
    <p:cSldViewPr snapToGrid="0">
      <p:cViewPr varScale="1">
        <p:scale>
          <a:sx n="122" d="100"/>
          <a:sy n="122" d="100"/>
        </p:scale>
        <p:origin x="952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CDFF4E-FBF9-491A-9F8B-93E76B2E19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EB32B-6082-4F91-8252-F0747E0890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36316-E2F6-4758-BB40-47226A3A0DA2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06CDC-5137-4AA9-BC76-5CB69D5B8CE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F0771-0FD4-424C-869B-BB95AD54DB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B06F36-68B5-49D0-8E9B-AF29DE3E3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66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D162D-9763-4028-990A-02916F0BBB2F}" type="datetimeFigureOut">
              <a:rPr lang="en-US" smtClean="0"/>
              <a:t>2/2/23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AC969-A121-4DDD-B2E9-0175CF5F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AC969-A121-4DDD-B2E9-0175CF5F99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842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EA886D2-B835-45C9-A069-19D02A2107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00474" y="4"/>
            <a:ext cx="8391526" cy="6857997"/>
          </a:xfrm>
          <a:custGeom>
            <a:avLst/>
            <a:gdLst>
              <a:gd name="connsiteX0" fmla="*/ 0 w 8391526"/>
              <a:gd name="connsiteY0" fmla="*/ 0 h 6857997"/>
              <a:gd name="connsiteX1" fmla="*/ 8391526 w 8391526"/>
              <a:gd name="connsiteY1" fmla="*/ 0 h 6857997"/>
              <a:gd name="connsiteX2" fmla="*/ 8391526 w 8391526"/>
              <a:gd name="connsiteY2" fmla="*/ 6857997 h 6857997"/>
              <a:gd name="connsiteX3" fmla="*/ 6328564 w 839152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1526" h="6857997">
                <a:moveTo>
                  <a:pt x="0" y="0"/>
                </a:moveTo>
                <a:lnTo>
                  <a:pt x="8391526" y="0"/>
                </a:lnTo>
                <a:lnTo>
                  <a:pt x="8391526" y="6857997"/>
                </a:lnTo>
                <a:lnTo>
                  <a:pt x="6328564" y="6857997"/>
                </a:lnTo>
                <a:close/>
              </a:path>
            </a:pathLst>
          </a:custGeom>
          <a:ln>
            <a:noFill/>
          </a:ln>
          <a:effectLst>
            <a:innerShdw blurRad="50800" dist="38100" dir="10800000">
              <a:prstClr val="black">
                <a:alpha val="40000"/>
              </a:prstClr>
            </a:innerShdw>
          </a:effectLst>
        </p:spPr>
        <p:txBody>
          <a:bodyPr wrap="square" tIns="0" rIns="0" bIns="0"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                                                 &lt;&lt;Insert Picture Here&gt;&gt;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30B9D9-A02D-4D27-BF97-3897A77D3141}"/>
              </a:ext>
            </a:extLst>
          </p:cNvPr>
          <p:cNvSpPr/>
          <p:nvPr userDrawn="1"/>
        </p:nvSpPr>
        <p:spPr>
          <a:xfrm>
            <a:off x="335635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2A4A3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68F09B-54C0-44DB-8024-4289CB6A011E}"/>
              </a:ext>
            </a:extLst>
          </p:cNvPr>
          <p:cNvSpPr/>
          <p:nvPr userDrawn="1"/>
        </p:nvSpPr>
        <p:spPr>
          <a:xfrm>
            <a:off x="201156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C7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66CD8F-F199-4F83-A4D6-1FD244E6D52D}"/>
              </a:ext>
            </a:extLst>
          </p:cNvPr>
          <p:cNvSpPr/>
          <p:nvPr userDrawn="1"/>
        </p:nvSpPr>
        <p:spPr>
          <a:xfrm>
            <a:off x="42863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73F63-FBC7-43CE-85B7-FD5C69877A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830128"/>
            <a:ext cx="6962775" cy="719617"/>
          </a:xfrm>
        </p:spPr>
        <p:txBody>
          <a:bodyPr lIns="457200" tIns="91440" rIns="182880" bIns="91440" anchor="ctr">
            <a:normAutofit/>
          </a:bodyPr>
          <a:lstStyle>
            <a:lvl1pPr marL="0" indent="0" algn="l">
              <a:buNone/>
              <a:defRPr sz="2200">
                <a:solidFill>
                  <a:srgbClr val="D2492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&lt;&lt;Authors Here&gt;&gt;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188F3-263B-450C-B961-8D1511E40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5689995"/>
            <a:ext cx="2162174" cy="1130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775D17-86BC-41EA-A47C-D59D13D9F9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6962774" cy="3830128"/>
          </a:xfrm>
        </p:spPr>
        <p:txBody>
          <a:bodyPr lIns="365760" tIns="182880" rIns="365760" bIns="182880" anchor="b">
            <a:normAutofit/>
          </a:bodyPr>
          <a:lstStyle>
            <a:lvl1pPr algn="l">
              <a:defRPr sz="3600">
                <a:solidFill>
                  <a:srgbClr val="003C71"/>
                </a:solidFill>
              </a:defRPr>
            </a:lvl1pPr>
          </a:lstStyle>
          <a:p>
            <a:r>
              <a:rPr lang="en-US" dirty="0"/>
              <a:t>&lt;&lt;Title Here&gt;&gt;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4CFA79-FE3B-4A9E-ACEF-D8E5168967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49745"/>
            <a:ext cx="6962775" cy="353894"/>
          </a:xfrm>
        </p:spPr>
        <p:txBody>
          <a:bodyPr lIns="502920" tIns="91440" rIns="182880" bIns="91440" anchor="ctr">
            <a:noAutofit/>
          </a:bodyPr>
          <a:lstStyle>
            <a:lvl1pPr marL="0" indent="0" algn="l">
              <a:buNone/>
              <a:defRPr sz="16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&lt;&lt;Emails Here&gt;&gt;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F5405-C66E-4216-B0FD-3F99C0F70A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6035040"/>
            <a:ext cx="3127248" cy="5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27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006341"/>
            <a:ext cx="7381876" cy="23068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86227DE-7957-4B27-AF8D-8D482DBF444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526" y="831968"/>
            <a:ext cx="7000874" cy="5174373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47A0C43-AC26-4144-943D-BFD22E3CD3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81876" y="831968"/>
            <a:ext cx="4324349" cy="2282696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1669EC5-F055-4898-A6F9-A654FE334FD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1876" y="3747347"/>
            <a:ext cx="4324349" cy="2282696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570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971811"/>
            <a:ext cx="7381876" cy="26521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7C29CAE-6848-40E5-A2F4-97F2E7D8D7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0026" y="900445"/>
            <a:ext cx="5667374" cy="2282691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4106972-3E22-45D6-87C8-165A4CABF4B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0026" y="3436128"/>
            <a:ext cx="5667374" cy="2282691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4C98FEDD-DFFC-47C4-833C-EAAF5EA5B22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24602" y="900444"/>
            <a:ext cx="5667374" cy="2282691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6E2089-0DA0-45EF-8A99-81CC82066C6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600" y="3436128"/>
            <a:ext cx="5667374" cy="2282691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2757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6F37F6E-73C0-4B1B-B646-5E114A0B3A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43561"/>
            <a:ext cx="12191999" cy="69346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</p:spTree>
    <p:extLst>
      <p:ext uri="{BB962C8B-B14F-4D97-AF65-F5344CB8AC3E}">
        <p14:creationId xmlns:p14="http://schemas.microsoft.com/office/powerpoint/2010/main" val="4013759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6F37F6E-73C0-4B1B-B646-5E114A0B3A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43561"/>
            <a:ext cx="12191999" cy="69346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DD19E-FE33-4623-9313-524478D69A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11935"/>
            <a:ext cx="6095999" cy="4811900"/>
          </a:xfrm>
        </p:spPr>
        <p:txBody>
          <a:bodyPr lIns="365760" tIns="182880" rIns="365760" bIns="182880"/>
          <a:lstStyle>
            <a:lvl1pPr>
              <a:defRPr/>
            </a:lvl1pPr>
          </a:lstStyle>
          <a:p>
            <a:pPr lvl="0"/>
            <a:r>
              <a:rPr lang="en-US" dirty="0"/>
              <a:t>&lt;&lt;Text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635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7E0A71-D8FA-4C7E-BFA2-B5481D19AB6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45408"/>
            <a:ext cx="0" cy="4926749"/>
          </a:xfrm>
          <a:prstGeom prst="line">
            <a:avLst/>
          </a:prstGeom>
          <a:ln w="76200">
            <a:gradFill>
              <a:gsLst>
                <a:gs pos="0">
                  <a:schemeClr val="accent1"/>
                </a:gs>
                <a:gs pos="43400">
                  <a:srgbClr val="C04227">
                    <a:lumMod val="90000"/>
                    <a:lumOff val="10000"/>
                  </a:srgbClr>
                </a:gs>
                <a:gs pos="100000">
                  <a:schemeClr val="accent1">
                    <a:alpha val="87000"/>
                    <a:lumMod val="80000"/>
                  </a:schemeClr>
                </a:gs>
              </a:gsLst>
              <a:lin ang="5400000" scaled="1"/>
            </a:gradFill>
          </a:ln>
          <a:effectLst>
            <a:outerShdw blurRad="508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27C5A-FC3D-446C-8436-3976CE2D5371}"/>
              </a:ext>
            </a:extLst>
          </p:cNvPr>
          <p:cNvSpPr/>
          <p:nvPr userDrawn="1"/>
        </p:nvSpPr>
        <p:spPr>
          <a:xfrm rot="2700000">
            <a:off x="5996381" y="772961"/>
            <a:ext cx="13716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1F95EC-B99C-4575-AD46-F94710796B23}"/>
              </a:ext>
            </a:extLst>
          </p:cNvPr>
          <p:cNvSpPr/>
          <p:nvPr userDrawn="1"/>
        </p:nvSpPr>
        <p:spPr>
          <a:xfrm rot="2700000">
            <a:off x="6089332" y="5657857"/>
            <a:ext cx="13716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A5CD926-45A1-4C25-A495-EB3AA76C2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9525" y="757945"/>
            <a:ext cx="5762625" cy="5014205"/>
          </a:xfrm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CC8D4350-6E22-4E7B-B01A-D5DD497CF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8637" y="757945"/>
            <a:ext cx="5762625" cy="5014205"/>
          </a:xfrm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F7998064-97BD-4EE6-89C4-7BDA2E355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72158"/>
            <a:ext cx="12191989" cy="464871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</p:spTree>
    <p:extLst>
      <p:ext uri="{BB962C8B-B14F-4D97-AF65-F5344CB8AC3E}">
        <p14:creationId xmlns:p14="http://schemas.microsoft.com/office/powerpoint/2010/main" val="203644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F7998064-97BD-4EE6-89C4-7BDA2E355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9" y="6100053"/>
            <a:ext cx="6095989" cy="148360"/>
          </a:xfrm>
        </p:spPr>
        <p:txBody>
          <a:bodyPr lIns="365760" tIns="0" rIns="365760" bIns="0" numCol="1" anchor="b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7E0A71-D8FA-4C7E-BFA2-B5481D19AB61}"/>
              </a:ext>
            </a:extLst>
          </p:cNvPr>
          <p:cNvCxnSpPr>
            <a:cxnSpLocks/>
          </p:cNvCxnSpPr>
          <p:nvPr userDrawn="1"/>
        </p:nvCxnSpPr>
        <p:spPr>
          <a:xfrm flipH="1">
            <a:off x="-9525" y="3429000"/>
            <a:ext cx="12201514" cy="0"/>
          </a:xfrm>
          <a:prstGeom prst="line">
            <a:avLst/>
          </a:prstGeom>
          <a:ln w="76200">
            <a:gradFill>
              <a:gsLst>
                <a:gs pos="0">
                  <a:schemeClr val="accent1"/>
                </a:gs>
                <a:gs pos="43400">
                  <a:srgbClr val="C04227">
                    <a:lumMod val="90000"/>
                    <a:lumOff val="10000"/>
                  </a:srgbClr>
                </a:gs>
                <a:gs pos="100000">
                  <a:schemeClr val="accent1">
                    <a:alpha val="87000"/>
                    <a:lumMod val="80000"/>
                  </a:schemeClr>
                </a:gs>
              </a:gsLst>
              <a:lin ang="5400000" scaled="1"/>
            </a:gradFill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A5CD926-45A1-4C25-A495-EB3AA76C2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9524" y="757946"/>
            <a:ext cx="6105524" cy="2570311"/>
          </a:xfrm>
        </p:spPr>
        <p:txBody>
          <a:bodyPr lIns="365760" tIns="91440" rIns="365760" bIns="9144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0E1AC708-16D8-43DA-B79B-343DFDBAB0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4292" y="3529742"/>
            <a:ext cx="6105524" cy="2570311"/>
          </a:xfrm>
        </p:spPr>
        <p:txBody>
          <a:bodyPr lIns="365760" tIns="91440" rIns="365760" bIns="9144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6ECCF13A-D56B-403F-AC25-CB9910AED85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62763" y="845497"/>
            <a:ext cx="4200525" cy="2425613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FE20CC5-2714-4075-9CF0-95CFA85C2E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62763" y="3577367"/>
            <a:ext cx="4200525" cy="2425613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0ED9AAE-8439-4F08-A2F4-30EBC6688399}"/>
              </a:ext>
            </a:extLst>
          </p:cNvPr>
          <p:cNvSpPr/>
          <p:nvPr userDrawn="1"/>
        </p:nvSpPr>
        <p:spPr>
          <a:xfrm rot="16200000">
            <a:off x="11972026" y="3299041"/>
            <a:ext cx="228600" cy="228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57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EA886D2-B835-45C9-A069-19D02A2107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00474" y="4"/>
            <a:ext cx="8391526" cy="6857997"/>
          </a:xfrm>
          <a:custGeom>
            <a:avLst/>
            <a:gdLst>
              <a:gd name="connsiteX0" fmla="*/ 0 w 8391526"/>
              <a:gd name="connsiteY0" fmla="*/ 0 h 6857997"/>
              <a:gd name="connsiteX1" fmla="*/ 8391526 w 8391526"/>
              <a:gd name="connsiteY1" fmla="*/ 0 h 6857997"/>
              <a:gd name="connsiteX2" fmla="*/ 8391526 w 8391526"/>
              <a:gd name="connsiteY2" fmla="*/ 6857997 h 6857997"/>
              <a:gd name="connsiteX3" fmla="*/ 6328564 w 839152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1526" h="6857997">
                <a:moveTo>
                  <a:pt x="0" y="0"/>
                </a:moveTo>
                <a:lnTo>
                  <a:pt x="8391526" y="0"/>
                </a:lnTo>
                <a:lnTo>
                  <a:pt x="8391526" y="6857997"/>
                </a:lnTo>
                <a:lnTo>
                  <a:pt x="6328564" y="6857997"/>
                </a:lnTo>
                <a:close/>
              </a:path>
            </a:pathLst>
          </a:custGeom>
          <a:ln>
            <a:noFill/>
          </a:ln>
          <a:effectLst>
            <a:innerShdw blurRad="50800" dist="38100" dir="10800000">
              <a:prstClr val="black">
                <a:alpha val="40000"/>
              </a:prstClr>
            </a:innerShdw>
          </a:effectLst>
        </p:spPr>
        <p:txBody>
          <a:bodyPr wrap="square" tIns="0" rIns="0" bIns="0"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                                                 &lt;&lt;Insert Picture Here&gt;&gt;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30B9D9-A02D-4D27-BF97-3897A77D3141}"/>
              </a:ext>
            </a:extLst>
          </p:cNvPr>
          <p:cNvSpPr/>
          <p:nvPr userDrawn="1"/>
        </p:nvSpPr>
        <p:spPr>
          <a:xfrm>
            <a:off x="335635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A2A4A3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68F09B-54C0-44DB-8024-4289CB6A011E}"/>
              </a:ext>
            </a:extLst>
          </p:cNvPr>
          <p:cNvSpPr/>
          <p:nvPr userDrawn="1"/>
        </p:nvSpPr>
        <p:spPr>
          <a:xfrm>
            <a:off x="201156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C7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66CD8F-F199-4F83-A4D6-1FD244E6D52D}"/>
              </a:ext>
            </a:extLst>
          </p:cNvPr>
          <p:cNvSpPr/>
          <p:nvPr userDrawn="1"/>
        </p:nvSpPr>
        <p:spPr>
          <a:xfrm>
            <a:off x="42863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188F3-263B-450C-B961-8D1511E40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5689995"/>
            <a:ext cx="2162174" cy="1130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14E01E-BEFC-42EF-899D-D5890C745B28}"/>
              </a:ext>
            </a:extLst>
          </p:cNvPr>
          <p:cNvSpPr txBox="1"/>
          <p:nvPr userDrawn="1"/>
        </p:nvSpPr>
        <p:spPr>
          <a:xfrm>
            <a:off x="201156" y="2924601"/>
            <a:ext cx="550636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 dirty="0">
                <a:solidFill>
                  <a:schemeClr val="tx2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5A192-F7CF-4564-8DFD-000D1649C6F8}"/>
              </a:ext>
            </a:extLst>
          </p:cNvPr>
          <p:cNvSpPr txBox="1"/>
          <p:nvPr userDrawn="1"/>
        </p:nvSpPr>
        <p:spPr>
          <a:xfrm>
            <a:off x="229454" y="4178162"/>
            <a:ext cx="5449767" cy="1285875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rmAutofit/>
          </a:bodyPr>
          <a:lstStyle/>
          <a:p>
            <a:pPr lvl="0" algn="ctr"/>
            <a:r>
              <a:rPr lang="en-US" dirty="0">
                <a:solidFill>
                  <a:schemeClr val="tx1"/>
                </a:solidFill>
              </a:rPr>
              <a:t>Electrical Engineering Department,</a:t>
            </a:r>
          </a:p>
          <a:p>
            <a:pPr lvl="0" algn="ctr"/>
            <a:r>
              <a:rPr lang="en-US" dirty="0">
                <a:solidFill>
                  <a:schemeClr val="tx1"/>
                </a:solidFill>
              </a:rPr>
              <a:t>Colorado School of Mines, Golden, CO 80401, USA</a:t>
            </a:r>
          </a:p>
          <a:p>
            <a:pPr lvl="0" algn="ctr"/>
            <a:r>
              <a:rPr lang="en-US" dirty="0">
                <a:solidFill>
                  <a:schemeClr val="tx1"/>
                </a:solidFill>
              </a:rPr>
              <a:t>http://ee-arc.mines.edu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49F1D2-4689-4FCD-9602-A1B1B54589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6035040"/>
            <a:ext cx="3127248" cy="5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67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92F95C-0F11-4392-8AD0-57D268B3D29E}"/>
              </a:ext>
            </a:extLst>
          </p:cNvPr>
          <p:cNvSpPr/>
          <p:nvPr userDrawn="1"/>
        </p:nvSpPr>
        <p:spPr>
          <a:xfrm rot="1081722">
            <a:off x="291366" y="2551837"/>
            <a:ext cx="116092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REFERENCE SLIDE ONLY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NOT USE IN FINAL 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3DBE97-4C01-4937-B3CC-D5D652BAFFE9}"/>
              </a:ext>
            </a:extLst>
          </p:cNvPr>
          <p:cNvSpPr/>
          <p:nvPr userDrawn="1"/>
        </p:nvSpPr>
        <p:spPr>
          <a:xfrm>
            <a:off x="0" y="6457890"/>
            <a:ext cx="6126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R1.6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0023B7-3003-43A2-93D7-0D8091640F86}"/>
              </a:ext>
            </a:extLst>
          </p:cNvPr>
          <p:cNvSpPr/>
          <p:nvPr userDrawn="1"/>
        </p:nvSpPr>
        <p:spPr>
          <a:xfrm>
            <a:off x="516475" y="4937550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REFERENCE SLIDE ONLY</a:t>
            </a:r>
          </a:p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NOT USE IN FINAL PRESENTATION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0AA3D-CAFE-43EE-BFC8-2685CA62BB37}"/>
              </a:ext>
            </a:extLst>
          </p:cNvPr>
          <p:cNvSpPr/>
          <p:nvPr userDrawn="1"/>
        </p:nvSpPr>
        <p:spPr>
          <a:xfrm>
            <a:off x="6614515" y="632250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REFERENCE SLIDE ONLY</a:t>
            </a:r>
          </a:p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NOT USE IN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71389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EA886D2-B835-45C9-A069-19D02A2107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00474" y="4"/>
            <a:ext cx="8391526" cy="6857997"/>
          </a:xfrm>
          <a:custGeom>
            <a:avLst/>
            <a:gdLst>
              <a:gd name="connsiteX0" fmla="*/ 0 w 8391526"/>
              <a:gd name="connsiteY0" fmla="*/ 0 h 6857997"/>
              <a:gd name="connsiteX1" fmla="*/ 8391526 w 8391526"/>
              <a:gd name="connsiteY1" fmla="*/ 0 h 6857997"/>
              <a:gd name="connsiteX2" fmla="*/ 8391526 w 8391526"/>
              <a:gd name="connsiteY2" fmla="*/ 6857997 h 6857997"/>
              <a:gd name="connsiteX3" fmla="*/ 6328564 w 839152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1526" h="6857997">
                <a:moveTo>
                  <a:pt x="0" y="0"/>
                </a:moveTo>
                <a:lnTo>
                  <a:pt x="8391526" y="0"/>
                </a:lnTo>
                <a:lnTo>
                  <a:pt x="8391526" y="6857997"/>
                </a:lnTo>
                <a:lnTo>
                  <a:pt x="6328564" y="6857997"/>
                </a:lnTo>
                <a:close/>
              </a:path>
            </a:pathLst>
          </a:custGeom>
          <a:ln>
            <a:noFill/>
          </a:ln>
          <a:effectLst/>
        </p:spPr>
        <p:txBody>
          <a:bodyPr wrap="square" tIns="0" rIns="0" bIns="0"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                                                 &lt;&lt;Insert Picture Here&gt;&gt;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30B9D9-A02D-4D27-BF97-3897A77D3141}"/>
              </a:ext>
            </a:extLst>
          </p:cNvPr>
          <p:cNvSpPr/>
          <p:nvPr userDrawn="1"/>
        </p:nvSpPr>
        <p:spPr>
          <a:xfrm>
            <a:off x="335635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68F09B-54C0-44DB-8024-4289CB6A011E}"/>
              </a:ext>
            </a:extLst>
          </p:cNvPr>
          <p:cNvSpPr/>
          <p:nvPr userDrawn="1"/>
        </p:nvSpPr>
        <p:spPr>
          <a:xfrm>
            <a:off x="201156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66CD8F-F199-4F83-A4D6-1FD244E6D52D}"/>
              </a:ext>
            </a:extLst>
          </p:cNvPr>
          <p:cNvSpPr/>
          <p:nvPr userDrawn="1"/>
        </p:nvSpPr>
        <p:spPr>
          <a:xfrm>
            <a:off x="42863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E73F63-FBC7-43CE-85B7-FD5C69877A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830128"/>
            <a:ext cx="6962775" cy="719617"/>
          </a:xfrm>
        </p:spPr>
        <p:txBody>
          <a:bodyPr lIns="457200" tIns="91440" rIns="182880" bIns="91440" anchor="ctr">
            <a:normAutofit/>
          </a:bodyPr>
          <a:lstStyle>
            <a:lvl1pPr marL="0" indent="0" algn="l">
              <a:buNone/>
              <a:defRPr sz="2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&lt;&lt;Authors Here&gt;&gt;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188F3-263B-450C-B961-8D1511E40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5689995"/>
            <a:ext cx="2162174" cy="1130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775D17-86BC-41EA-A47C-D59D13D9F9A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0"/>
            <a:ext cx="6962774" cy="3830128"/>
          </a:xfrm>
        </p:spPr>
        <p:txBody>
          <a:bodyPr lIns="365760" tIns="182880" rIns="365760" bIns="182880" anchor="b">
            <a:normAutofit/>
          </a:bodyPr>
          <a:lstStyle>
            <a:lvl1pPr algn="l">
              <a:defRPr sz="36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&lt;&lt;Title Here&gt;&gt;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4CFA79-FE3B-4A9E-ACEF-D8E5168967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549745"/>
            <a:ext cx="6962775" cy="353894"/>
          </a:xfrm>
        </p:spPr>
        <p:txBody>
          <a:bodyPr lIns="502920" tIns="91440" rIns="182880" bIns="91440" anchor="ctr">
            <a:noAutofit/>
          </a:bodyPr>
          <a:lstStyle>
            <a:lvl1pPr marL="0" indent="0" algn="l">
              <a:buNone/>
              <a:defRPr sz="16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&lt;&lt;Emails Here&gt;&gt;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CBB77C-FA34-45C0-B816-DDF4D27B6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6035040"/>
            <a:ext cx="3127248" cy="5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813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67418"/>
            <a:ext cx="12191999" cy="169610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3082A50B-1E9E-4BE2-AB04-750413BFEC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91275" y="790582"/>
            <a:ext cx="5724525" cy="5124441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&lt;&lt;Optional 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BCE2F-21C9-4C8A-B8DC-DF25A00065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990850"/>
            <a:ext cx="6096000" cy="885801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pPr lvl="0"/>
            <a:r>
              <a:rPr lang="en-US" dirty="0"/>
              <a:t>&lt;&lt;Section Title Here&gt;&gt;</a:t>
            </a:r>
          </a:p>
        </p:txBody>
      </p:sp>
    </p:spTree>
    <p:extLst>
      <p:ext uri="{BB962C8B-B14F-4D97-AF65-F5344CB8AC3E}">
        <p14:creationId xmlns:p14="http://schemas.microsoft.com/office/powerpoint/2010/main" val="404131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67418"/>
            <a:ext cx="12191999" cy="169610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1" name="Content Placeholder 21">
            <a:extLst>
              <a:ext uri="{FF2B5EF4-FFF2-40B4-BE49-F238E27FC236}">
                <a16:creationId xmlns:a16="http://schemas.microsoft.com/office/drawing/2014/main" id="{3082A50B-1E9E-4BE2-AB04-750413BFEC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91275" y="790582"/>
            <a:ext cx="5724525" cy="5124441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&lt;&lt;Optional 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7BCE2F-21C9-4C8A-B8DC-DF25A00065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990850"/>
            <a:ext cx="6096000" cy="885801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 b="0">
                <a:solidFill>
                  <a:srgbClr val="003C7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pPr lvl="0"/>
            <a:r>
              <a:rPr lang="en-US" dirty="0"/>
              <a:t>&lt;&lt;Section Title Here&gt;&gt;</a:t>
            </a:r>
          </a:p>
        </p:txBody>
      </p:sp>
    </p:spTree>
    <p:extLst>
      <p:ext uri="{BB962C8B-B14F-4D97-AF65-F5344CB8AC3E}">
        <p14:creationId xmlns:p14="http://schemas.microsoft.com/office/powerpoint/2010/main" val="10318695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solidFill>
            <a:schemeClr val="bg1"/>
          </a:solidFill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2E645-503F-4355-B0F5-09BFF84E20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11935"/>
            <a:ext cx="12192000" cy="5526925"/>
          </a:xfrm>
        </p:spPr>
        <p:txBody>
          <a:bodyPr lIns="365760" tIns="182880" rIns="365760" bIns="18288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43561"/>
            <a:ext cx="12191999" cy="69346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</p:spTree>
    <p:extLst>
      <p:ext uri="{BB962C8B-B14F-4D97-AF65-F5344CB8AC3E}">
        <p14:creationId xmlns:p14="http://schemas.microsoft.com/office/powerpoint/2010/main" val="1735546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F7998064-97BD-4EE6-89C4-7BDA2E355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772158"/>
            <a:ext cx="6086473" cy="464871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FEC5E96-4761-48CC-932D-F92B4D2431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45408"/>
            <a:ext cx="6086473" cy="4926749"/>
          </a:xfrm>
        </p:spPr>
        <p:txBody>
          <a:bodyPr lIns="365760" tIns="91440" rIns="365760" bIns="91440" anchor="t" anchorCtr="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1">
            <a:extLst>
              <a:ext uri="{FF2B5EF4-FFF2-40B4-BE49-F238E27FC236}">
                <a16:creationId xmlns:a16="http://schemas.microsoft.com/office/drawing/2014/main" id="{2B90F94E-62EF-44AE-8432-D0E0367951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846138"/>
            <a:ext cx="5819775" cy="5391150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2328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9AE74C05-B32D-4B0B-976E-509BD4441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772158"/>
            <a:ext cx="6096000" cy="464871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48E58B0-D985-48C4-80DE-45104B153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845408"/>
            <a:ext cx="6096000" cy="4926749"/>
          </a:xfrm>
        </p:spPr>
        <p:txBody>
          <a:bodyPr lIns="365760" tIns="91440" rIns="365760" bIns="91440" anchor="t" anchorCtr="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451D39D8-B82E-493B-B841-03A5F569ED9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58025" y="865188"/>
            <a:ext cx="4200525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6311AFB-D587-439C-8911-07A3C10F6A6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058025" y="3598863"/>
            <a:ext cx="4200525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3957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9AE74C05-B32D-4B0B-976E-509BD4441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886450"/>
            <a:ext cx="6553198" cy="350579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48E58B0-D985-48C4-80DE-45104B153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45409"/>
            <a:ext cx="6553199" cy="2306638"/>
          </a:xfrm>
        </p:spPr>
        <p:txBody>
          <a:bodyPr lIns="365760" tIns="91440" rIns="365760" bIns="91440" anchor="t" anchorCtr="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451D39D8-B82E-493B-B841-03A5F569ED9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58025" y="865188"/>
            <a:ext cx="4200525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6311AFB-D587-439C-8911-07A3C10F6A6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058024" y="3417888"/>
            <a:ext cx="4200525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A83AF6A-46FD-40E8-ACBC-6F47B86642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8587" y="3417887"/>
            <a:ext cx="6424612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344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9AE74C05-B32D-4B0B-976E-509BD4441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905500"/>
            <a:ext cx="12191998" cy="331529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48E58B0-D985-48C4-80DE-45104B153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45408"/>
            <a:ext cx="12191999" cy="2508945"/>
          </a:xfrm>
        </p:spPr>
        <p:txBody>
          <a:bodyPr lIns="365760" tIns="91440" rIns="365760" bIns="91440" anchor="t" anchorCtr="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451D39D8-B82E-493B-B841-03A5F569ED9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4829" y="3434786"/>
            <a:ext cx="5467838" cy="2390281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51D39D8-B82E-493B-B841-03A5F569ED9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89170" y="3436109"/>
            <a:ext cx="5467838" cy="2390281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</p:spTree>
    <p:extLst>
      <p:ext uri="{BB962C8B-B14F-4D97-AF65-F5344CB8AC3E}">
        <p14:creationId xmlns:p14="http://schemas.microsoft.com/office/powerpoint/2010/main" val="2013672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26031"/>
            <a:ext cx="12191999" cy="210997"/>
          </a:xfrm>
        </p:spPr>
        <p:txBody>
          <a:bodyPr lIns="365760" tIns="0" rIns="365760" bIns="0" numCol="1" anchor="b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86227DE-7957-4B27-AF8D-8D482DBF444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" y="831968"/>
            <a:ext cx="12192000" cy="5194057"/>
          </a:xfrm>
          <a:effectLst/>
        </p:spPr>
        <p:txBody>
          <a:bodyPr/>
          <a:lstStyle>
            <a:lvl1pPr>
              <a:defRPr>
                <a:effectLst/>
              </a:defRPr>
            </a:lvl1pPr>
            <a:lvl2pPr>
              <a:defRPr>
                <a:effectLst/>
              </a:defRPr>
            </a:lvl2pPr>
            <a:lvl3pPr>
              <a:defRPr>
                <a:effectLst/>
              </a:defRPr>
            </a:lvl3pPr>
            <a:lvl4pPr>
              <a:defRPr>
                <a:effectLst/>
              </a:defRPr>
            </a:lvl4pPr>
            <a:lvl5pPr>
              <a:defRPr>
                <a:effectLst/>
              </a:defRPr>
            </a:lvl5pPr>
          </a:lstStyle>
          <a:p>
            <a:pPr lvl="0"/>
            <a:r>
              <a:rPr lang="en-US" dirty="0"/>
              <a:t>&lt;&lt;Picture/Video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1091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26033"/>
            <a:ext cx="12191999" cy="210996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86227DE-7957-4B27-AF8D-8D482DBF444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38922" y="831967"/>
            <a:ext cx="5848350" cy="5174373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47A0C43-AC26-4144-943D-BFD22E3CD3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4730" y="831966"/>
            <a:ext cx="5848350" cy="5174373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58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006341"/>
            <a:ext cx="7381876" cy="23068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86227DE-7957-4B27-AF8D-8D482DBF444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526" y="831968"/>
            <a:ext cx="7000874" cy="5174373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47A0C43-AC26-4144-943D-BFD22E3CD3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381876" y="831968"/>
            <a:ext cx="4324349" cy="2282696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1669EC5-F055-4898-A6F9-A654FE334FD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381876" y="3747347"/>
            <a:ext cx="4324349" cy="2282696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3979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971811"/>
            <a:ext cx="7381876" cy="26521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07C29CAE-6848-40E5-A2F4-97F2E7D8D74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0026" y="900445"/>
            <a:ext cx="5667374" cy="2282691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4106972-3E22-45D6-87C8-165A4CABF4B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0026" y="3436128"/>
            <a:ext cx="5667374" cy="2282691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4C98FEDD-DFFC-47C4-833C-EAAF5EA5B22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324602" y="900444"/>
            <a:ext cx="5667374" cy="2282691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2F6E2089-0DA0-45EF-8A99-81CC82066C6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324600" y="3436128"/>
            <a:ext cx="5667374" cy="2282691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868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6F37F6E-73C0-4B1B-B646-5E114A0B3A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43561"/>
            <a:ext cx="12191999" cy="69346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</p:spTree>
    <p:extLst>
      <p:ext uri="{BB962C8B-B14F-4D97-AF65-F5344CB8AC3E}">
        <p14:creationId xmlns:p14="http://schemas.microsoft.com/office/powerpoint/2010/main" val="6303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2E645-503F-4355-B0F5-09BFF84E20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711935"/>
            <a:ext cx="12192000" cy="5526925"/>
          </a:xfrm>
        </p:spPr>
        <p:txBody>
          <a:bodyPr lIns="365760" tIns="91440" rIns="365760" bIns="18288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43561"/>
            <a:ext cx="12191999" cy="69346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</p:spTree>
    <p:extLst>
      <p:ext uri="{BB962C8B-B14F-4D97-AF65-F5344CB8AC3E}">
        <p14:creationId xmlns:p14="http://schemas.microsoft.com/office/powerpoint/2010/main" val="25464419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vas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6F37F6E-73C0-4B1B-B646-5E114A0B3A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543561"/>
            <a:ext cx="12191999" cy="693468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5DD19E-FE33-4623-9313-524478D69A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11935"/>
            <a:ext cx="6095999" cy="4811900"/>
          </a:xfrm>
        </p:spPr>
        <p:txBody>
          <a:bodyPr lIns="365760" tIns="182880" rIns="365760" bIns="182880"/>
          <a:lstStyle>
            <a:lvl1pPr>
              <a:defRPr/>
            </a:lvl1pPr>
          </a:lstStyle>
          <a:p>
            <a:pPr lvl="0"/>
            <a:r>
              <a:rPr lang="en-US" dirty="0"/>
              <a:t>&lt;&lt;Text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600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7E0A71-D8FA-4C7E-BFA2-B5481D19AB61}"/>
              </a:ext>
            </a:extLst>
          </p:cNvPr>
          <p:cNvCxnSpPr>
            <a:cxnSpLocks/>
          </p:cNvCxnSpPr>
          <p:nvPr userDrawn="1"/>
        </p:nvCxnSpPr>
        <p:spPr>
          <a:xfrm>
            <a:off x="6096000" y="845408"/>
            <a:ext cx="0" cy="4926749"/>
          </a:xfrm>
          <a:prstGeom prst="line">
            <a:avLst/>
          </a:prstGeom>
          <a:ln w="12700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27C5A-FC3D-446C-8436-3976CE2D5371}"/>
              </a:ext>
            </a:extLst>
          </p:cNvPr>
          <p:cNvSpPr/>
          <p:nvPr userDrawn="1"/>
        </p:nvSpPr>
        <p:spPr>
          <a:xfrm rot="2700000">
            <a:off x="5996381" y="772961"/>
            <a:ext cx="13716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1F95EC-B99C-4575-AD46-F94710796B23}"/>
              </a:ext>
            </a:extLst>
          </p:cNvPr>
          <p:cNvSpPr/>
          <p:nvPr userDrawn="1"/>
        </p:nvSpPr>
        <p:spPr>
          <a:xfrm rot="2700000">
            <a:off x="6089332" y="5657857"/>
            <a:ext cx="13716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A5CD926-45A1-4C25-A495-EB3AA76C2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9525" y="757945"/>
            <a:ext cx="5762625" cy="5014205"/>
          </a:xfrm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CC8D4350-6E22-4E7B-B01A-D5DD497CF0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8637" y="757945"/>
            <a:ext cx="5762625" cy="5014205"/>
          </a:xfrm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F7998064-97BD-4EE6-89C4-7BDA2E355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72158"/>
            <a:ext cx="12191989" cy="464871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</p:spTree>
    <p:extLst>
      <p:ext uri="{BB962C8B-B14F-4D97-AF65-F5344CB8AC3E}">
        <p14:creationId xmlns:p14="http://schemas.microsoft.com/office/powerpoint/2010/main" val="2456156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tx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F7998064-97BD-4EE6-89C4-7BDA2E355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9" y="6100053"/>
            <a:ext cx="6095989" cy="148360"/>
          </a:xfrm>
        </p:spPr>
        <p:txBody>
          <a:bodyPr lIns="365760" tIns="0" rIns="365760" bIns="0" numCol="1" anchor="b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57E0A71-D8FA-4C7E-BFA2-B5481D19AB61}"/>
              </a:ext>
            </a:extLst>
          </p:cNvPr>
          <p:cNvCxnSpPr>
            <a:cxnSpLocks/>
          </p:cNvCxnSpPr>
          <p:nvPr userDrawn="1"/>
        </p:nvCxnSpPr>
        <p:spPr>
          <a:xfrm flipH="1">
            <a:off x="-9525" y="3429000"/>
            <a:ext cx="12201514" cy="0"/>
          </a:xfrm>
          <a:prstGeom prst="line">
            <a:avLst/>
          </a:prstGeom>
          <a:ln w="76200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EA5CD926-45A1-4C25-A495-EB3AA76C2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9524" y="757946"/>
            <a:ext cx="6105524" cy="2570311"/>
          </a:xfrm>
        </p:spPr>
        <p:txBody>
          <a:bodyPr lIns="365760" tIns="91440" rIns="365760" bIns="9144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0E1AC708-16D8-43DA-B79B-343DFDBAB05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4292" y="3529742"/>
            <a:ext cx="6105524" cy="2570311"/>
          </a:xfrm>
        </p:spPr>
        <p:txBody>
          <a:bodyPr lIns="365760" tIns="91440" rIns="365760" bIns="9144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6ECCF13A-D56B-403F-AC25-CB9910AED85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962763" y="845497"/>
            <a:ext cx="4200525" cy="2425613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3FE20CC5-2714-4075-9CF0-95CFA85C2EF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962763" y="3577367"/>
            <a:ext cx="4200525" cy="2425613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0ED9AAE-8439-4F08-A2F4-30EBC6688399}"/>
              </a:ext>
            </a:extLst>
          </p:cNvPr>
          <p:cNvSpPr/>
          <p:nvPr userDrawn="1"/>
        </p:nvSpPr>
        <p:spPr>
          <a:xfrm rot="16200000">
            <a:off x="11972026" y="3299041"/>
            <a:ext cx="228600" cy="2286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94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EA886D2-B835-45C9-A069-19D02A21077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800474" y="4"/>
            <a:ext cx="8391526" cy="6857997"/>
          </a:xfrm>
          <a:custGeom>
            <a:avLst/>
            <a:gdLst>
              <a:gd name="connsiteX0" fmla="*/ 0 w 8391526"/>
              <a:gd name="connsiteY0" fmla="*/ 0 h 6857997"/>
              <a:gd name="connsiteX1" fmla="*/ 8391526 w 8391526"/>
              <a:gd name="connsiteY1" fmla="*/ 0 h 6857997"/>
              <a:gd name="connsiteX2" fmla="*/ 8391526 w 8391526"/>
              <a:gd name="connsiteY2" fmla="*/ 6857997 h 6857997"/>
              <a:gd name="connsiteX3" fmla="*/ 6328564 w 8391526"/>
              <a:gd name="connsiteY3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91526" h="6857997">
                <a:moveTo>
                  <a:pt x="0" y="0"/>
                </a:moveTo>
                <a:lnTo>
                  <a:pt x="8391526" y="0"/>
                </a:lnTo>
                <a:lnTo>
                  <a:pt x="8391526" y="6857997"/>
                </a:lnTo>
                <a:lnTo>
                  <a:pt x="6328564" y="6857997"/>
                </a:lnTo>
                <a:close/>
              </a:path>
            </a:pathLst>
          </a:custGeom>
          <a:ln>
            <a:noFill/>
          </a:ln>
          <a:effectLst/>
        </p:spPr>
        <p:txBody>
          <a:bodyPr wrap="square" tIns="0" rIns="0" bIns="0" anchor="ctr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                                                  &lt;&lt;Insert Picture Here&gt;&gt;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D30B9D9-A02D-4D27-BF97-3897A77D3141}"/>
              </a:ext>
            </a:extLst>
          </p:cNvPr>
          <p:cNvSpPr/>
          <p:nvPr userDrawn="1"/>
        </p:nvSpPr>
        <p:spPr>
          <a:xfrm>
            <a:off x="335635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B68F09B-54C0-44DB-8024-4289CB6A011E}"/>
              </a:ext>
            </a:extLst>
          </p:cNvPr>
          <p:cNvSpPr/>
          <p:nvPr userDrawn="1"/>
        </p:nvSpPr>
        <p:spPr>
          <a:xfrm>
            <a:off x="201156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66CD8F-F199-4F83-A4D6-1FD244E6D52D}"/>
              </a:ext>
            </a:extLst>
          </p:cNvPr>
          <p:cNvSpPr/>
          <p:nvPr userDrawn="1"/>
        </p:nvSpPr>
        <p:spPr>
          <a:xfrm>
            <a:off x="42863" y="0"/>
            <a:ext cx="9791700" cy="6858000"/>
          </a:xfrm>
          <a:custGeom>
            <a:avLst/>
            <a:gdLst>
              <a:gd name="connsiteX0" fmla="*/ 0 w 9791700"/>
              <a:gd name="connsiteY0" fmla="*/ 0 h 6858000"/>
              <a:gd name="connsiteX1" fmla="*/ 3463133 w 9791700"/>
              <a:gd name="connsiteY1" fmla="*/ 0 h 6858000"/>
              <a:gd name="connsiteX2" fmla="*/ 9791700 w 9791700"/>
              <a:gd name="connsiteY2" fmla="*/ 6858000 h 6858000"/>
              <a:gd name="connsiteX3" fmla="*/ 0 w 9791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1700" h="6858000">
                <a:moveTo>
                  <a:pt x="0" y="0"/>
                </a:moveTo>
                <a:lnTo>
                  <a:pt x="3463133" y="0"/>
                </a:lnTo>
                <a:lnTo>
                  <a:pt x="97917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6188F3-263B-450C-B961-8D1511E40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5689995"/>
            <a:ext cx="2162174" cy="11300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14E01E-BEFC-42EF-899D-D5890C745B28}"/>
              </a:ext>
            </a:extLst>
          </p:cNvPr>
          <p:cNvSpPr txBox="1"/>
          <p:nvPr userDrawn="1"/>
        </p:nvSpPr>
        <p:spPr>
          <a:xfrm>
            <a:off x="201156" y="2924601"/>
            <a:ext cx="550636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 dirty="0">
                <a:solidFill>
                  <a:schemeClr val="tx1">
                    <a:lumMod val="50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35A192-F7CF-4564-8DFD-000D1649C6F8}"/>
              </a:ext>
            </a:extLst>
          </p:cNvPr>
          <p:cNvSpPr txBox="1"/>
          <p:nvPr userDrawn="1"/>
        </p:nvSpPr>
        <p:spPr>
          <a:xfrm>
            <a:off x="229454" y="4178162"/>
            <a:ext cx="5449767" cy="1285875"/>
          </a:xfrm>
          <a:prstGeom prst="rect">
            <a:avLst/>
          </a:prstGeom>
          <a:noFill/>
        </p:spPr>
        <p:txBody>
          <a:bodyPr wrap="square" lIns="182880" tIns="91440" rIns="182880" bIns="91440" rtlCol="0" anchor="ctr">
            <a:normAutofit/>
          </a:bodyPr>
          <a:lstStyle/>
          <a:p>
            <a:pPr lv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Electrical Engineering Department,</a:t>
            </a:r>
          </a:p>
          <a:p>
            <a:pPr lv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Colorado School of Mines, Golden, CO 80401, USA</a:t>
            </a:r>
          </a:p>
          <a:p>
            <a:pPr lvl="0"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http://ee-arc.mines.edu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7D64B7-C49A-4DEA-A67B-DDFF5A251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6035040"/>
            <a:ext cx="3127248" cy="5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0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92F95C-0F11-4392-8AD0-57D268B3D29E}"/>
              </a:ext>
            </a:extLst>
          </p:cNvPr>
          <p:cNvSpPr/>
          <p:nvPr userDrawn="1"/>
        </p:nvSpPr>
        <p:spPr>
          <a:xfrm rot="1081722">
            <a:off x="291366" y="2551837"/>
            <a:ext cx="116092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REFERENCE SLIDE ONLY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NOT USE IN FINAL PRESENTATION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3DBE97-4C01-4937-B3CC-D5D652BAFFE9}"/>
              </a:ext>
            </a:extLst>
          </p:cNvPr>
          <p:cNvSpPr/>
          <p:nvPr userDrawn="1"/>
        </p:nvSpPr>
        <p:spPr>
          <a:xfrm>
            <a:off x="0" y="6457890"/>
            <a:ext cx="61266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R1.6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0023B7-3003-43A2-93D7-0D8091640F86}"/>
              </a:ext>
            </a:extLst>
          </p:cNvPr>
          <p:cNvSpPr/>
          <p:nvPr userDrawn="1"/>
        </p:nvSpPr>
        <p:spPr>
          <a:xfrm>
            <a:off x="516475" y="4937550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REFERENCE SLIDE ONLY</a:t>
            </a:r>
          </a:p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NOT USE IN FINAL PRESENTATION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0AA3D-CAFE-43EE-BFC8-2685CA62BB37}"/>
              </a:ext>
            </a:extLst>
          </p:cNvPr>
          <p:cNvSpPr/>
          <p:nvPr userDrawn="1"/>
        </p:nvSpPr>
        <p:spPr>
          <a:xfrm>
            <a:off x="6614515" y="632250"/>
            <a:ext cx="52725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REFERENCE SLIDE ONLY</a:t>
            </a:r>
          </a:p>
          <a:p>
            <a:pPr algn="ctr"/>
            <a:r>
              <a:rPr lang="en-US" sz="2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DO NOT USE IN FINAL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4676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F7998064-97BD-4EE6-89C4-7BDA2E355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772158"/>
            <a:ext cx="6086473" cy="464871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FEC5E96-4761-48CC-932D-F92B4D2431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45408"/>
            <a:ext cx="6086473" cy="4926749"/>
          </a:xfrm>
        </p:spPr>
        <p:txBody>
          <a:bodyPr lIns="365760" tIns="91440" rIns="365760" bIns="91440" anchor="t" anchorCtr="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21">
            <a:extLst>
              <a:ext uri="{FF2B5EF4-FFF2-40B4-BE49-F238E27FC236}">
                <a16:creationId xmlns:a16="http://schemas.microsoft.com/office/drawing/2014/main" id="{2B90F94E-62EF-44AE-8432-D0E0367951B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19825" y="846138"/>
            <a:ext cx="5819775" cy="5391150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65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9AE74C05-B32D-4B0B-976E-509BD4441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772158"/>
            <a:ext cx="6096000" cy="464871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48E58B0-D985-48C4-80DE-45104B153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" y="845408"/>
            <a:ext cx="6096000" cy="4926749"/>
          </a:xfrm>
        </p:spPr>
        <p:txBody>
          <a:bodyPr lIns="365760" tIns="91440" rIns="365760" bIns="91440" anchor="t" anchorCtr="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451D39D8-B82E-493B-B841-03A5F569ED9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58025" y="865188"/>
            <a:ext cx="4200525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6311AFB-D587-439C-8911-07A3C10F6A6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058025" y="3598863"/>
            <a:ext cx="4200525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439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9AE74C05-B32D-4B0B-976E-509BD4441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886450"/>
            <a:ext cx="6553198" cy="350579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48E58B0-D985-48C4-80DE-45104B153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45409"/>
            <a:ext cx="6553199" cy="2306638"/>
          </a:xfrm>
        </p:spPr>
        <p:txBody>
          <a:bodyPr lIns="365760" tIns="91440" rIns="365760" bIns="91440" anchor="t" anchorCtr="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451D39D8-B82E-493B-B841-03A5F569ED9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58025" y="865188"/>
            <a:ext cx="4200525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56311AFB-D587-439C-8911-07A3C10F6A6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058024" y="3417888"/>
            <a:ext cx="4200525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AA83AF6A-46FD-40E8-ACBC-6F47B866427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28587" y="3417887"/>
            <a:ext cx="6424612" cy="2306637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40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ext/Graphic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9AE74C05-B32D-4B0B-976E-509BD4441C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905500"/>
            <a:ext cx="12191998" cy="331529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48E58B0-D985-48C4-80DE-45104B153C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845408"/>
            <a:ext cx="12191999" cy="2508945"/>
          </a:xfrm>
        </p:spPr>
        <p:txBody>
          <a:bodyPr lIns="365760" tIns="91440" rIns="365760" bIns="91440" anchor="t" anchorCtr="0"/>
          <a:lstStyle>
            <a:lvl1pPr defTabSz="457200">
              <a:defRPr/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</a:lstStyle>
          <a:p>
            <a:pPr lvl="0"/>
            <a:r>
              <a:rPr lang="en-US" dirty="0"/>
              <a:t>&lt;&lt;Content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451D39D8-B82E-493B-B841-03A5F569ED9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04829" y="3434786"/>
            <a:ext cx="5467838" cy="2390281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51D39D8-B82E-493B-B841-03A5F569ED9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89170" y="3436109"/>
            <a:ext cx="5467838" cy="2390281"/>
          </a:xfrm>
          <a:effectLst/>
        </p:spPr>
        <p:txBody>
          <a:bodyPr lIns="365760" tIns="182880" rIns="365760" bIns="18288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&lt;&lt;Graphic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629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26031"/>
            <a:ext cx="12191999" cy="210997"/>
          </a:xfrm>
        </p:spPr>
        <p:txBody>
          <a:bodyPr lIns="365760" tIns="0" rIns="365760" bIns="0" numCol="1" anchor="b">
            <a:no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86227DE-7957-4B27-AF8D-8D482DBF444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9526" y="831969"/>
            <a:ext cx="12192000" cy="5194059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&lt;&lt;Picture/Video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5738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7C1F6F-F4A6-4F8B-8AA7-CD421572A338}"/>
              </a:ext>
            </a:extLst>
          </p:cNvPr>
          <p:cNvCxnSpPr>
            <a:cxnSpLocks/>
          </p:cNvCxnSpPr>
          <p:nvPr userDrawn="1"/>
        </p:nvCxnSpPr>
        <p:spPr>
          <a:xfrm>
            <a:off x="-9526" y="693966"/>
            <a:ext cx="12207240" cy="0"/>
          </a:xfrm>
          <a:prstGeom prst="line">
            <a:avLst/>
          </a:prstGeom>
          <a:ln w="38100">
            <a:solidFill>
              <a:srgbClr val="A2A4A3"/>
            </a:solidFill>
          </a:ln>
          <a:effectLst>
            <a:outerShdw blurRad="25400" dist="12700" dir="5400000" algn="t" rotWithShape="0">
              <a:prstClr val="black">
                <a:alpha val="6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4A9252-255D-42F9-B980-78EAB356B987}"/>
              </a:ext>
            </a:extLst>
          </p:cNvPr>
          <p:cNvSpPr/>
          <p:nvPr userDrawn="1"/>
        </p:nvSpPr>
        <p:spPr>
          <a:xfrm>
            <a:off x="-9526" y="-5490"/>
            <a:ext cx="12201526" cy="681487"/>
          </a:xfrm>
          <a:prstGeom prst="rect">
            <a:avLst/>
          </a:prstGeom>
          <a:pattFill prst="pct50">
            <a:fgClr>
              <a:srgbClr val="162032"/>
            </a:fgClr>
            <a:bgClr>
              <a:srgbClr val="21314D"/>
            </a:bgClr>
          </a:pattFill>
          <a:ln>
            <a:noFill/>
          </a:ln>
          <a:effectLst>
            <a:outerShdw blurRad="50800" dist="12700" dir="5400000" algn="t" rotWithShape="0">
              <a:prstClr val="black">
                <a:alpha val="5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1F38C1-5828-46C6-8DD3-D282D48F7EA0}"/>
              </a:ext>
            </a:extLst>
          </p:cNvPr>
          <p:cNvSpPr/>
          <p:nvPr userDrawn="1"/>
        </p:nvSpPr>
        <p:spPr>
          <a:xfrm>
            <a:off x="0" y="-6350"/>
            <a:ext cx="12192000" cy="681487"/>
          </a:xfrm>
          <a:prstGeom prst="rect">
            <a:avLst/>
          </a:prstGeom>
          <a:gradFill flip="none" rotWithShape="1">
            <a:gsLst>
              <a:gs pos="100000">
                <a:srgbClr val="21314D">
                  <a:alpha val="0"/>
                </a:srgbClr>
              </a:gs>
              <a:gs pos="0">
                <a:srgbClr val="1E2C46">
                  <a:lumMod val="90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398BF8-A71E-41E8-B79D-DC13E57F8327}"/>
              </a:ext>
            </a:extLst>
          </p:cNvPr>
          <p:cNvSpPr/>
          <p:nvPr userDrawn="1"/>
        </p:nvSpPr>
        <p:spPr>
          <a:xfrm>
            <a:off x="0" y="-7210"/>
            <a:ext cx="12201526" cy="681487"/>
          </a:xfrm>
          <a:prstGeom prst="rect">
            <a:avLst/>
          </a:prstGeom>
          <a:gradFill flip="none" rotWithShape="1">
            <a:gsLst>
              <a:gs pos="0">
                <a:srgbClr val="22324E">
                  <a:alpha val="40000"/>
                  <a:lumMod val="80000"/>
                  <a:lumOff val="20000"/>
                </a:srgbClr>
              </a:gs>
              <a:gs pos="100000">
                <a:srgbClr val="1E2D46">
                  <a:lumMod val="50000"/>
                  <a:alpha val="40000"/>
                </a:srgb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C8E159-66F8-41B2-9F70-4A81A73BA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675998"/>
          </a:xfrm>
          <a:effectLst/>
        </p:spPr>
        <p:txBody>
          <a:bodyPr lIns="182880" tIns="45720" rIns="182880" bIns="45720"/>
          <a:lstStyle>
            <a:lvl1pPr algn="ctr">
              <a:defRPr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&lt;&lt; Title Here &gt;&gt;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3A0BB01D-5127-4385-9AF4-105CEA1488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26033"/>
            <a:ext cx="12191999" cy="210996"/>
          </a:xfrm>
        </p:spPr>
        <p:txBody>
          <a:bodyPr lIns="365760" tIns="0" rIns="365760" bIns="0" numCol="1" anchor="b">
            <a:normAutofit/>
          </a:bodyPr>
          <a:lstStyle>
            <a:lvl1pPr marL="0" indent="0" algn="l" defTabSz="457200">
              <a:lnSpc>
                <a:spcPct val="100000"/>
              </a:lnSpc>
              <a:spcBef>
                <a:spcPts val="0"/>
              </a:spcBef>
              <a:buNone/>
              <a:defRPr sz="12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&lt;&lt;Fig/Text Citations Here&gt;&gt;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86227DE-7957-4B27-AF8D-8D482DBF444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38922" y="831967"/>
            <a:ext cx="5848350" cy="5174373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747A0C43-AC26-4144-943D-BFD22E3CD32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4730" y="831966"/>
            <a:ext cx="5848350" cy="5174373"/>
          </a:xfrm>
          <a:effectLst/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&lt;&lt;Picture Here&gt;&gt;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882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8725D-7B27-46F1-ABDC-BAB77097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95E8D-8D5E-4C29-BB52-D8EED94FE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365760" tIns="45720" rIns="365760" bIns="45720" rtlCol="0">
            <a:normAutofit/>
          </a:bodyPr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B6042AE-E553-45DF-96C2-7577CCAF2A18}"/>
              </a:ext>
            </a:extLst>
          </p:cNvPr>
          <p:cNvSpPr txBox="1">
            <a:spLocks/>
          </p:cNvSpPr>
          <p:nvPr userDrawn="1"/>
        </p:nvSpPr>
        <p:spPr>
          <a:xfrm>
            <a:off x="0" y="6399664"/>
            <a:ext cx="1183257" cy="452897"/>
          </a:xfrm>
          <a:prstGeom prst="rect">
            <a:avLst/>
          </a:prstGeom>
        </p:spPr>
        <p:txBody>
          <a:bodyPr lIns="182880" rIns="18288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i="0" kern="1200">
                <a:solidFill>
                  <a:srgbClr val="263F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681FDB-3FA9-4E52-8D8A-6B0661281C8B}" type="datetime1">
              <a:rPr lang="en-US" smtClean="0">
                <a:solidFill>
                  <a:srgbClr val="003C71"/>
                </a:solidFill>
              </a:rPr>
              <a:pPr algn="l"/>
              <a:t>2/2/23</a:t>
            </a:fld>
            <a:endParaRPr lang="en-US" dirty="0">
              <a:solidFill>
                <a:srgbClr val="003C71"/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C15389D-BEC3-4B37-9D3E-E8F0790E7CC6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73459"/>
            <a:ext cx="838200" cy="479103"/>
          </a:xfrm>
          <a:prstGeom prst="rect">
            <a:avLst/>
          </a:prstGeom>
        </p:spPr>
        <p:txBody>
          <a:bodyPr lIns="182880" rIns="182880" anchor="ctr"/>
          <a:lstStyle>
            <a:defPPr>
              <a:defRPr lang="en-US"/>
            </a:defPPr>
            <a:lvl1pPr marL="0" algn="ctr" defTabSz="914400" rtl="0" eaLnBrk="1" latinLnBrk="0" hangingPunct="1">
              <a:defRPr sz="1800" b="1" kern="1200">
                <a:solidFill>
                  <a:srgbClr val="D2492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E28CE-1E8D-4C0C-A539-D083AAA6BC3E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68687-E640-41DF-B342-BAA8852E5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62"/>
          <a:stretch/>
        </p:blipFill>
        <p:spPr>
          <a:xfrm>
            <a:off x="8380249" y="6311900"/>
            <a:ext cx="1026360" cy="425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DAD693-A429-4CC1-AAF3-647254E1067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355080"/>
            <a:ext cx="2596896" cy="4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822" r:id="rId2"/>
    <p:sldLayoutId id="2147483792" r:id="rId3"/>
    <p:sldLayoutId id="2147483793" r:id="rId4"/>
    <p:sldLayoutId id="2147483794" r:id="rId5"/>
    <p:sldLayoutId id="2147483801" r:id="rId6"/>
    <p:sldLayoutId id="2147483820" r:id="rId7"/>
    <p:sldLayoutId id="2147483797" r:id="rId8"/>
    <p:sldLayoutId id="2147483798" r:id="rId9"/>
    <p:sldLayoutId id="2147483799" r:id="rId10"/>
    <p:sldLayoutId id="2147483800" r:id="rId11"/>
    <p:sldLayoutId id="2147483791" r:id="rId12"/>
    <p:sldLayoutId id="2147483818" r:id="rId13"/>
    <p:sldLayoutId id="2147483795" r:id="rId14"/>
    <p:sldLayoutId id="2147483796" r:id="rId15"/>
    <p:sldLayoutId id="2147483790" r:id="rId16"/>
    <p:sldLayoutId id="214748380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Yu Gothic UI Semibold" panose="020B0700000000000000" pitchFamily="34" charset="-128"/>
          <a:ea typeface="Yu Gothic UI Semibold" panose="020B0700000000000000" pitchFamily="34" charset="-128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2400" kern="1200" baseline="0">
          <a:solidFill>
            <a:srgbClr val="003C71"/>
          </a:solidFill>
          <a:latin typeface="Yu Gothic UI" panose="020B0500000000000000" pitchFamily="34" charset="-128"/>
          <a:ea typeface="Yu Gothic UI" panose="020B0500000000000000" pitchFamily="34" charset="-128"/>
          <a:cs typeface="+mn-cs"/>
        </a:defRPr>
      </a:lvl1pPr>
      <a:lvl2pPr marL="396875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Yu Gothic UI Semilight" panose="020B0400000000000000" pitchFamily="34" charset="-128"/>
          <a:ea typeface="Yu Gothic UI Semilight" panose="020B0400000000000000" pitchFamily="34" charset="-128"/>
          <a:cs typeface="+mn-cs"/>
        </a:defRPr>
      </a:lvl2pPr>
      <a:lvl3pPr marL="630238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Yu Gothic UI Semilight" panose="020B0400000000000000" pitchFamily="34" charset="-128"/>
          <a:ea typeface="Yu Gothic UI Semilight" panose="020B0400000000000000" pitchFamily="34" charset="-128"/>
          <a:cs typeface="+mn-cs"/>
        </a:defRPr>
      </a:lvl3pPr>
      <a:lvl4pPr marL="854075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Yu Gothic UI Semilight" panose="020B0400000000000000" pitchFamily="34" charset="-128"/>
          <a:ea typeface="Yu Gothic UI Semilight" panose="020B0400000000000000" pitchFamily="34" charset="-128"/>
          <a:cs typeface="+mn-cs"/>
        </a:defRPr>
      </a:lvl4pPr>
      <a:lvl5pPr marL="1087438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Yu Gothic UI Semilight" panose="020B0400000000000000" pitchFamily="34" charset="-128"/>
          <a:ea typeface="Yu Gothic UI Semilight" panose="020B04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8725D-7B27-46F1-ABDC-BAB77097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95E8D-8D5E-4C29-BB52-D8EED94FE3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365760" tIns="45720" rIns="365760" bIns="45720" rtlCol="0">
            <a:normAutofit/>
          </a:bodyPr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B6042AE-E553-45DF-96C2-7577CCAF2A18}"/>
              </a:ext>
            </a:extLst>
          </p:cNvPr>
          <p:cNvSpPr txBox="1">
            <a:spLocks/>
          </p:cNvSpPr>
          <p:nvPr userDrawn="1"/>
        </p:nvSpPr>
        <p:spPr>
          <a:xfrm>
            <a:off x="0" y="6399664"/>
            <a:ext cx="1183257" cy="452897"/>
          </a:xfrm>
          <a:prstGeom prst="rect">
            <a:avLst/>
          </a:prstGeom>
        </p:spPr>
        <p:txBody>
          <a:bodyPr lIns="182880" rIns="182880" anchor="ctr"/>
          <a:lstStyle>
            <a:defPPr>
              <a:defRPr lang="en-US"/>
            </a:defPPr>
            <a:lvl1pPr marL="0" algn="ctr" defTabSz="914400" rtl="0" eaLnBrk="1" latinLnBrk="0" hangingPunct="1">
              <a:defRPr sz="1400" b="1" i="0" kern="1200">
                <a:solidFill>
                  <a:srgbClr val="263F6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6681FDB-3FA9-4E52-8D8A-6B0661281C8B}" type="datetime1">
              <a:rPr lang="en-US" smtClean="0">
                <a:solidFill>
                  <a:schemeClr val="tx1">
                    <a:lumMod val="50000"/>
                  </a:schemeClr>
                </a:solidFill>
              </a:rPr>
              <a:pPr algn="l"/>
              <a:t>2/2/23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C15389D-BEC3-4B37-9D3E-E8F0790E7CC6}"/>
              </a:ext>
            </a:extLst>
          </p:cNvPr>
          <p:cNvSpPr txBox="1">
            <a:spLocks/>
          </p:cNvSpPr>
          <p:nvPr userDrawn="1"/>
        </p:nvSpPr>
        <p:spPr>
          <a:xfrm>
            <a:off x="11353800" y="6373459"/>
            <a:ext cx="838200" cy="479103"/>
          </a:xfrm>
          <a:prstGeom prst="rect">
            <a:avLst/>
          </a:prstGeom>
        </p:spPr>
        <p:txBody>
          <a:bodyPr lIns="182880" rIns="182880" anchor="ctr"/>
          <a:lstStyle>
            <a:defPPr>
              <a:defRPr lang="en-US"/>
            </a:defPPr>
            <a:lvl1pPr marL="0" algn="ctr" defTabSz="914400" rtl="0" eaLnBrk="1" latinLnBrk="0" hangingPunct="1">
              <a:defRPr sz="1800" b="1" kern="1200">
                <a:solidFill>
                  <a:srgbClr val="D2492A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65E28CE-1E8D-4C0C-A539-D083AAA6BC3E}" type="slidenum">
              <a:rPr lang="en-US" smtClean="0">
                <a:solidFill>
                  <a:schemeClr val="tx1">
                    <a:lumMod val="50000"/>
                  </a:schemeClr>
                </a:solidFill>
              </a:rPr>
              <a:pPr algn="r"/>
              <a:t>‹#›</a:t>
            </a:fld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553C40-EE65-4D5B-A2EA-83C0C6027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62"/>
          <a:stretch/>
        </p:blipFill>
        <p:spPr>
          <a:xfrm>
            <a:off x="8380249" y="6311900"/>
            <a:ext cx="1026360" cy="425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B3C3DF-94C7-4DEB-8327-37C53064DF3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355080"/>
            <a:ext cx="2596896" cy="4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23" r:id="rId2"/>
    <p:sldLayoutId id="2147483805" r:id="rId3"/>
    <p:sldLayoutId id="2147483806" r:id="rId4"/>
    <p:sldLayoutId id="2147483807" r:id="rId5"/>
    <p:sldLayoutId id="2147483808" r:id="rId6"/>
    <p:sldLayoutId id="2147483821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9" r:id="rId13"/>
    <p:sldLayoutId id="2147483814" r:id="rId14"/>
    <p:sldLayoutId id="2147483815" r:id="rId15"/>
    <p:sldLayoutId id="2147483816" r:id="rId16"/>
    <p:sldLayoutId id="214748381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Yu Gothic UI Semibold" panose="020B0700000000000000" pitchFamily="34" charset="-128"/>
          <a:ea typeface="Yu Gothic UI Semibold" panose="020B0700000000000000" pitchFamily="34" charset="-128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Yu Gothic UI" panose="020B0500000000000000" pitchFamily="34" charset="-128"/>
          <a:ea typeface="Yu Gothic UI" panose="020B0500000000000000" pitchFamily="34" charset="-128"/>
          <a:cs typeface="+mn-cs"/>
        </a:defRPr>
      </a:lvl1pPr>
      <a:lvl2pPr marL="396875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1800" kern="1200" baseline="0">
          <a:solidFill>
            <a:schemeClr val="tx1"/>
          </a:solidFill>
          <a:latin typeface="Yu Gothic UI Semilight" panose="020B0400000000000000" pitchFamily="34" charset="-128"/>
          <a:ea typeface="Yu Gothic UI Semilight" panose="020B0400000000000000" pitchFamily="34" charset="-128"/>
          <a:cs typeface="+mn-cs"/>
        </a:defRPr>
      </a:lvl2pPr>
      <a:lvl3pPr marL="630238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Yu Gothic UI Semilight" panose="020B0400000000000000" pitchFamily="34" charset="-128"/>
          <a:ea typeface="Yu Gothic UI Semilight" panose="020B0400000000000000" pitchFamily="34" charset="-128"/>
          <a:cs typeface="+mn-cs"/>
        </a:defRPr>
      </a:lvl3pPr>
      <a:lvl4pPr marL="854075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1600" kern="1200" baseline="0">
          <a:solidFill>
            <a:schemeClr val="tx1"/>
          </a:solidFill>
          <a:latin typeface="Yu Gothic UI Semilight" panose="020B0400000000000000" pitchFamily="34" charset="-128"/>
          <a:ea typeface="Yu Gothic UI Semilight" panose="020B0400000000000000" pitchFamily="34" charset="-128"/>
          <a:cs typeface="+mn-cs"/>
        </a:defRPr>
      </a:lvl4pPr>
      <a:lvl5pPr marL="1087438" indent="-182563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Wingdings" panose="05000000000000000000" pitchFamily="2" charset="2"/>
        <a:buChar char="§"/>
        <a:defRPr sz="1400" kern="1200" baseline="0">
          <a:solidFill>
            <a:schemeClr val="tx1"/>
          </a:solidFill>
          <a:latin typeface="Yu Gothic UI Semilight" panose="020B0400000000000000" pitchFamily="34" charset="-128"/>
          <a:ea typeface="Yu Gothic UI Semilight" panose="020B0400000000000000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wmf"/><Relationship Id="rId11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png"/><Relationship Id="rId4" Type="http://schemas.openxmlformats.org/officeDocument/2006/relationships/image" Target="../media/image8.wmf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6" r="15586"/>
          <a:stretch>
            <a:fillRect/>
          </a:stretch>
        </p:blipFill>
        <p:spPr>
          <a:xfrm>
            <a:off x="3800474" y="304080"/>
            <a:ext cx="8391526" cy="6857997"/>
          </a:xfr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536" y="4051888"/>
            <a:ext cx="2648607" cy="719617"/>
          </a:xfrm>
        </p:spPr>
        <p:txBody>
          <a:bodyPr/>
          <a:lstStyle/>
          <a:p>
            <a:r>
              <a:rPr lang="en-US" b="1" dirty="0"/>
              <a:t>Yiming Chen 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8660" y="106016"/>
            <a:ext cx="5963478" cy="36270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Project Statement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2535" y="4777419"/>
            <a:ext cx="2902912" cy="353894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yimingchen@mines.edu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413F84A-C617-E8B3-68BF-19DBC5E0E38E}"/>
              </a:ext>
            </a:extLst>
          </p:cNvPr>
          <p:cNvSpPr txBox="1">
            <a:spLocks/>
          </p:cNvSpPr>
          <p:nvPr/>
        </p:nvSpPr>
        <p:spPr>
          <a:xfrm>
            <a:off x="92535" y="5131313"/>
            <a:ext cx="3707939" cy="719617"/>
          </a:xfrm>
          <a:prstGeom prst="rect">
            <a:avLst/>
          </a:prstGeom>
        </p:spPr>
        <p:txBody>
          <a:bodyPr vert="horz" lIns="457200" tIns="91440" rIns="182880" bIns="9144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None/>
              <a:defRPr sz="2200" kern="1200" baseline="0">
                <a:solidFill>
                  <a:srgbClr val="D2492A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None/>
              <a:defRPr sz="2000" kern="120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None/>
              <a:defRPr sz="1800" kern="120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tx2"/>
                </a:solidFill>
              </a:rPr>
              <a:t>Last Update: January 2023</a:t>
            </a:r>
          </a:p>
        </p:txBody>
      </p:sp>
    </p:spTree>
    <p:extLst>
      <p:ext uri="{BB962C8B-B14F-4D97-AF65-F5344CB8AC3E}">
        <p14:creationId xmlns:p14="http://schemas.microsoft.com/office/powerpoint/2010/main" val="27946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2"/>
    </mc:Choice>
    <mc:Fallback xmlns="">
      <p:transition spd="slow" advTm="1700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5AEF4-D63F-3B7A-8754-33F145D0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Achieved Cooperation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DC50E-4453-D48E-D25A-A6CA09275B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RFID Localization System (Robert and Joseph)</a:t>
            </a:r>
          </a:p>
          <a:p>
            <a:r>
              <a:rPr lang="en-US" dirty="0"/>
              <a:t>Multi Cylinder Scattering (Rachel)</a:t>
            </a:r>
          </a:p>
          <a:p>
            <a:r>
              <a:rPr lang="en-US" dirty="0"/>
              <a:t>Human-Tissue related Antenna (Fatih and Rachel) </a:t>
            </a:r>
          </a:p>
          <a:p>
            <a:r>
              <a:rPr lang="en-US" dirty="0"/>
              <a:t>Chamber Project (Andy)</a:t>
            </a:r>
          </a:p>
          <a:p>
            <a:r>
              <a:rPr lang="en-US" dirty="0"/>
              <a:t>CP antenna with isotropic properties (Zhen Su)</a:t>
            </a:r>
          </a:p>
          <a:p>
            <a:r>
              <a:rPr lang="en-US" dirty="0"/>
              <a:t>NF Focusing of transmitarray (Kiris Orcun)</a:t>
            </a:r>
          </a:p>
          <a:p>
            <a:r>
              <a:rPr lang="en-US" dirty="0"/>
              <a:t>ML based antenna design: Summer Intern 2022</a:t>
            </a:r>
          </a:p>
          <a:p>
            <a:r>
              <a:rPr lang="en-US" dirty="0"/>
              <a:t>GNSS, LTE and Wi-Fi antenna design: Fall Intern 2022</a:t>
            </a:r>
          </a:p>
        </p:txBody>
      </p:sp>
    </p:spTree>
    <p:extLst>
      <p:ext uri="{BB962C8B-B14F-4D97-AF65-F5344CB8AC3E}">
        <p14:creationId xmlns:p14="http://schemas.microsoft.com/office/powerpoint/2010/main" val="232530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F6FCDC2-9545-F739-6FCF-FA67E28BB7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6" r="15486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4DB67F-9B14-574E-28A2-68A731017F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For further interests, please connect with Yiming and Prof. Elsherbeni for details.</a:t>
            </a:r>
          </a:p>
        </p:txBody>
      </p:sp>
    </p:spTree>
    <p:extLst>
      <p:ext uri="{BB962C8B-B14F-4D97-AF65-F5344CB8AC3E}">
        <p14:creationId xmlns:p14="http://schemas.microsoft.com/office/powerpoint/2010/main" val="1969295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C1AA-461A-0D99-E208-5FF86B9F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Outline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355BD-2E9E-0556-B731-0E28CD635C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76795" y="828314"/>
            <a:ext cx="8038409" cy="5526925"/>
          </a:xfrm>
        </p:spPr>
        <p:txBody>
          <a:bodyPr/>
          <a:lstStyle/>
          <a:p>
            <a:r>
              <a:rPr lang="en-US" dirty="0"/>
              <a:t>Metasurface Array for Near-Field Focusing</a:t>
            </a:r>
          </a:p>
          <a:p>
            <a:pPr lvl="1"/>
            <a:r>
              <a:rPr lang="en-US" dirty="0"/>
              <a:t>Optimized phase distribution </a:t>
            </a:r>
          </a:p>
          <a:p>
            <a:pPr lvl="1"/>
            <a:r>
              <a:rPr lang="en-US" dirty="0"/>
              <a:t>Performance Evaluation: Focusing Gains </a:t>
            </a:r>
          </a:p>
          <a:p>
            <a:r>
              <a:rPr lang="en-US" dirty="0"/>
              <a:t>Machine-Learning based Antenna Design</a:t>
            </a:r>
          </a:p>
          <a:p>
            <a:pPr lvl="1"/>
            <a:r>
              <a:rPr lang="en-US" dirty="0"/>
              <a:t>Real Time Prediction for S11 in specific frequency range</a:t>
            </a:r>
          </a:p>
          <a:p>
            <a:pPr lvl="1"/>
            <a:r>
              <a:rPr lang="en-US" dirty="0"/>
              <a:t>Data-Informed Neural Networks: FNO</a:t>
            </a:r>
          </a:p>
          <a:p>
            <a:pPr lvl="1"/>
            <a:r>
              <a:rPr lang="en-US" dirty="0"/>
              <a:t>Different materials:</a:t>
            </a:r>
          </a:p>
          <a:p>
            <a:pPr lvl="2"/>
            <a:r>
              <a:rPr lang="en-US" dirty="0"/>
              <a:t>thickness </a:t>
            </a:r>
          </a:p>
          <a:p>
            <a:pPr lvl="2"/>
            <a:r>
              <a:rPr lang="en-US" dirty="0"/>
              <a:t>relative permittivity </a:t>
            </a:r>
          </a:p>
        </p:txBody>
      </p:sp>
    </p:spTree>
    <p:extLst>
      <p:ext uri="{BB962C8B-B14F-4D97-AF65-F5344CB8AC3E}">
        <p14:creationId xmlns:p14="http://schemas.microsoft.com/office/powerpoint/2010/main" val="41269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4"/>
    </mc:Choice>
    <mc:Fallback xmlns="">
      <p:transition spd="slow" advTm="296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FC68EEB8-A2A1-4CF7-EBF2-0853DC648A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275" y="1167147"/>
            <a:ext cx="5724525" cy="437130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91A9A-2CCD-A7C4-C93C-0690A432EF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Current Project 1</a:t>
            </a:r>
          </a:p>
        </p:txBody>
      </p:sp>
    </p:spTree>
    <p:extLst>
      <p:ext uri="{BB962C8B-B14F-4D97-AF65-F5344CB8AC3E}">
        <p14:creationId xmlns:p14="http://schemas.microsoft.com/office/powerpoint/2010/main" val="1293985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D701-648A-1BEA-4BD3-3D6E75DD5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Metasurface Array for Different Scenarios</a:t>
            </a:r>
          </a:p>
        </p:txBody>
      </p:sp>
      <p:sp>
        <p:nvSpPr>
          <p:cNvPr id="37" name="Trapezoid 36">
            <a:extLst>
              <a:ext uri="{FF2B5EF4-FFF2-40B4-BE49-F238E27FC236}">
                <a16:creationId xmlns:a16="http://schemas.microsoft.com/office/drawing/2014/main" id="{C97109CF-4C4A-EB73-BF6E-AFC5A619206E}"/>
              </a:ext>
            </a:extLst>
          </p:cNvPr>
          <p:cNvSpPr/>
          <p:nvPr/>
        </p:nvSpPr>
        <p:spPr>
          <a:xfrm rot="10800000">
            <a:off x="2355174" y="5073624"/>
            <a:ext cx="299258" cy="374073"/>
          </a:xfrm>
          <a:prstGeom prst="trapezoi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A1BC8D1-7339-E071-71BA-140BF3901102}"/>
              </a:ext>
            </a:extLst>
          </p:cNvPr>
          <p:cNvSpPr/>
          <p:nvPr/>
        </p:nvSpPr>
        <p:spPr>
          <a:xfrm>
            <a:off x="934848" y="2518255"/>
            <a:ext cx="3140311" cy="4571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96C5D56-F492-4995-08CD-25E0F0B59BBC}"/>
              </a:ext>
            </a:extLst>
          </p:cNvPr>
          <p:cNvCxnSpPr>
            <a:cxnSpLocks/>
          </p:cNvCxnSpPr>
          <p:nvPr/>
        </p:nvCxnSpPr>
        <p:spPr>
          <a:xfrm flipV="1">
            <a:off x="2495711" y="2558207"/>
            <a:ext cx="49460" cy="250963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85F3385-F8AF-9185-3C75-1E83F9ECAF67}"/>
              </a:ext>
            </a:extLst>
          </p:cNvPr>
          <p:cNvCxnSpPr>
            <a:cxnSpLocks/>
            <a:stCxn id="37" idx="2"/>
            <a:endCxn id="38" idx="1"/>
          </p:cNvCxnSpPr>
          <p:nvPr/>
        </p:nvCxnSpPr>
        <p:spPr>
          <a:xfrm flipH="1" flipV="1">
            <a:off x="934848" y="2541115"/>
            <a:ext cx="1569955" cy="253250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Arc 40">
            <a:extLst>
              <a:ext uri="{FF2B5EF4-FFF2-40B4-BE49-F238E27FC236}">
                <a16:creationId xmlns:a16="http://schemas.microsoft.com/office/drawing/2014/main" id="{D8878660-45D0-8F0D-BD4B-67DA5999AB2A}"/>
              </a:ext>
            </a:extLst>
          </p:cNvPr>
          <p:cNvSpPr/>
          <p:nvPr/>
        </p:nvSpPr>
        <p:spPr>
          <a:xfrm>
            <a:off x="984813" y="2546675"/>
            <a:ext cx="3120719" cy="2659598"/>
          </a:xfrm>
          <a:prstGeom prst="arc">
            <a:avLst>
              <a:gd name="adj1" fmla="val 12714281"/>
              <a:gd name="adj2" fmla="val 19526127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800239F-43CF-6106-0A3B-972CD7492A59}"/>
              </a:ext>
            </a:extLst>
          </p:cNvPr>
          <p:cNvCxnSpPr>
            <a:cxnSpLocks/>
            <a:stCxn id="37" idx="2"/>
            <a:endCxn id="38" idx="3"/>
          </p:cNvCxnSpPr>
          <p:nvPr/>
        </p:nvCxnSpPr>
        <p:spPr>
          <a:xfrm flipV="1">
            <a:off x="2504803" y="2541115"/>
            <a:ext cx="1570356" cy="253250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3623D8B-9A81-2262-F4B3-14CE7505117D}"/>
              </a:ext>
            </a:extLst>
          </p:cNvPr>
          <p:cNvSpPr txBox="1"/>
          <p:nvPr/>
        </p:nvSpPr>
        <p:spPr>
          <a:xfrm>
            <a:off x="1613637" y="1220342"/>
            <a:ext cx="2081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 Feeding Horn</a:t>
            </a:r>
          </a:p>
        </p:txBody>
      </p:sp>
      <p:sp>
        <p:nvSpPr>
          <p:cNvPr id="50" name="Trapezoid 49">
            <a:extLst>
              <a:ext uri="{FF2B5EF4-FFF2-40B4-BE49-F238E27FC236}">
                <a16:creationId xmlns:a16="http://schemas.microsoft.com/office/drawing/2014/main" id="{DD240BDB-039D-8AFE-8819-D128D433DD8E}"/>
              </a:ext>
            </a:extLst>
          </p:cNvPr>
          <p:cNvSpPr/>
          <p:nvPr/>
        </p:nvSpPr>
        <p:spPr>
          <a:xfrm rot="10800000">
            <a:off x="6151517" y="5080115"/>
            <a:ext cx="299258" cy="374073"/>
          </a:xfrm>
          <a:prstGeom prst="trapezoi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809BCD-4F08-6331-C542-2082F1327CBA}"/>
              </a:ext>
            </a:extLst>
          </p:cNvPr>
          <p:cNvSpPr/>
          <p:nvPr/>
        </p:nvSpPr>
        <p:spPr>
          <a:xfrm>
            <a:off x="4682522" y="3523141"/>
            <a:ext cx="3140311" cy="240357"/>
          </a:xfrm>
          <a:prstGeom prst="rect">
            <a:avLst/>
          </a:prstGeom>
          <a:solidFill>
            <a:srgbClr val="A2A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8A3BACF-D661-4DC2-D47C-819058A3562D}"/>
              </a:ext>
            </a:extLst>
          </p:cNvPr>
          <p:cNvCxnSpPr>
            <a:cxnSpLocks/>
            <a:stCxn id="50" idx="2"/>
          </p:cNvCxnSpPr>
          <p:nvPr/>
        </p:nvCxnSpPr>
        <p:spPr>
          <a:xfrm flipH="1" flipV="1">
            <a:off x="6298470" y="3763499"/>
            <a:ext cx="2676" cy="131661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C67D5F0-0133-CFE5-4455-128235CB2D4C}"/>
              </a:ext>
            </a:extLst>
          </p:cNvPr>
          <p:cNvCxnSpPr>
            <a:cxnSpLocks/>
            <a:stCxn id="50" idx="2"/>
          </p:cNvCxnSpPr>
          <p:nvPr/>
        </p:nvCxnSpPr>
        <p:spPr>
          <a:xfrm flipH="1" flipV="1">
            <a:off x="4682522" y="3763497"/>
            <a:ext cx="1618624" cy="131661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112DF0F-E140-F0C4-540F-5E94362F5064}"/>
              </a:ext>
            </a:extLst>
          </p:cNvPr>
          <p:cNvCxnSpPr>
            <a:cxnSpLocks/>
            <a:stCxn id="50" idx="2"/>
          </p:cNvCxnSpPr>
          <p:nvPr/>
        </p:nvCxnSpPr>
        <p:spPr>
          <a:xfrm flipV="1">
            <a:off x="6301146" y="3766745"/>
            <a:ext cx="1521686" cy="131337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02BE7BD-D803-27FB-7FDB-770E516F6FF5}"/>
              </a:ext>
            </a:extLst>
          </p:cNvPr>
          <p:cNvCxnSpPr>
            <a:cxnSpLocks/>
            <a:stCxn id="50" idx="2"/>
          </p:cNvCxnSpPr>
          <p:nvPr/>
        </p:nvCxnSpPr>
        <p:spPr>
          <a:xfrm flipV="1">
            <a:off x="6301146" y="3763496"/>
            <a:ext cx="641298" cy="131661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5A284D0-EAC0-5827-BD49-60C63295A13C}"/>
              </a:ext>
            </a:extLst>
          </p:cNvPr>
          <p:cNvCxnSpPr>
            <a:cxnSpLocks/>
            <a:stCxn id="50" idx="2"/>
          </p:cNvCxnSpPr>
          <p:nvPr/>
        </p:nvCxnSpPr>
        <p:spPr>
          <a:xfrm flipH="1" flipV="1">
            <a:off x="5374151" y="4045786"/>
            <a:ext cx="926995" cy="1034329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F609F5F-3A0C-0A94-C22E-DF9598D30BF9}"/>
              </a:ext>
            </a:extLst>
          </p:cNvPr>
          <p:cNvCxnSpPr>
            <a:cxnSpLocks/>
          </p:cNvCxnSpPr>
          <p:nvPr/>
        </p:nvCxnSpPr>
        <p:spPr>
          <a:xfrm flipH="1" flipV="1">
            <a:off x="5132890" y="3766744"/>
            <a:ext cx="247979" cy="27904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6369D569-07F1-CFFC-AB1F-4477DA937BE5}"/>
              </a:ext>
            </a:extLst>
          </p:cNvPr>
          <p:cNvSpPr/>
          <p:nvPr/>
        </p:nvSpPr>
        <p:spPr>
          <a:xfrm>
            <a:off x="5039788" y="3519895"/>
            <a:ext cx="218538" cy="246848"/>
          </a:xfrm>
          <a:prstGeom prst="rect">
            <a:avLst/>
          </a:prstGeom>
          <a:solidFill>
            <a:srgbClr val="F3B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apezoid 59">
            <a:extLst>
              <a:ext uri="{FF2B5EF4-FFF2-40B4-BE49-F238E27FC236}">
                <a16:creationId xmlns:a16="http://schemas.microsoft.com/office/drawing/2014/main" id="{C2CEFDDF-0E9B-40FB-F0DC-C3D902E0A567}"/>
              </a:ext>
            </a:extLst>
          </p:cNvPr>
          <p:cNvSpPr/>
          <p:nvPr/>
        </p:nvSpPr>
        <p:spPr>
          <a:xfrm rot="10800000">
            <a:off x="10008800" y="5080116"/>
            <a:ext cx="299258" cy="374073"/>
          </a:xfrm>
          <a:prstGeom prst="trapezoid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316D384-62FC-490F-F549-F17B032B5F90}"/>
              </a:ext>
            </a:extLst>
          </p:cNvPr>
          <p:cNvSpPr/>
          <p:nvPr/>
        </p:nvSpPr>
        <p:spPr>
          <a:xfrm>
            <a:off x="8539805" y="3523142"/>
            <a:ext cx="3140311" cy="240357"/>
          </a:xfrm>
          <a:prstGeom prst="rect">
            <a:avLst/>
          </a:prstGeom>
          <a:solidFill>
            <a:srgbClr val="A2A4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5E8AE4B-81D0-877C-13B7-42EAC5B61651}"/>
              </a:ext>
            </a:extLst>
          </p:cNvPr>
          <p:cNvCxnSpPr>
            <a:cxnSpLocks/>
            <a:stCxn id="60" idx="2"/>
          </p:cNvCxnSpPr>
          <p:nvPr/>
        </p:nvCxnSpPr>
        <p:spPr>
          <a:xfrm flipH="1" flipV="1">
            <a:off x="10155753" y="3763500"/>
            <a:ext cx="2676" cy="1316616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9C19122-766D-8DE9-F6F5-AC47104AA0A7}"/>
              </a:ext>
            </a:extLst>
          </p:cNvPr>
          <p:cNvCxnSpPr>
            <a:cxnSpLocks/>
            <a:stCxn id="60" idx="2"/>
          </p:cNvCxnSpPr>
          <p:nvPr/>
        </p:nvCxnSpPr>
        <p:spPr>
          <a:xfrm flipH="1" flipV="1">
            <a:off x="8539805" y="3763498"/>
            <a:ext cx="1618624" cy="1316618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F158EB3-8BF2-1AD1-CA71-1052E4646BB7}"/>
              </a:ext>
            </a:extLst>
          </p:cNvPr>
          <p:cNvCxnSpPr>
            <a:cxnSpLocks/>
            <a:stCxn id="60" idx="2"/>
          </p:cNvCxnSpPr>
          <p:nvPr/>
        </p:nvCxnSpPr>
        <p:spPr>
          <a:xfrm flipV="1">
            <a:off x="10158429" y="3766746"/>
            <a:ext cx="1521686" cy="131337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8BF9AB2-6404-8B90-6690-CA06031B6987}"/>
              </a:ext>
            </a:extLst>
          </p:cNvPr>
          <p:cNvCxnSpPr>
            <a:cxnSpLocks/>
            <a:stCxn id="60" idx="2"/>
          </p:cNvCxnSpPr>
          <p:nvPr/>
        </p:nvCxnSpPr>
        <p:spPr>
          <a:xfrm flipV="1">
            <a:off x="10158429" y="3763497"/>
            <a:ext cx="1048758" cy="131661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382FC82-93A9-CC67-8A81-11E454670321}"/>
              </a:ext>
            </a:extLst>
          </p:cNvPr>
          <p:cNvSpPr/>
          <p:nvPr/>
        </p:nvSpPr>
        <p:spPr>
          <a:xfrm>
            <a:off x="8897071" y="3519896"/>
            <a:ext cx="218538" cy="246848"/>
          </a:xfrm>
          <a:prstGeom prst="rect">
            <a:avLst/>
          </a:prstGeom>
          <a:solidFill>
            <a:srgbClr val="F3B1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33F4A17-6FAE-173D-F5C6-6AA2CF1F37A2}"/>
              </a:ext>
            </a:extLst>
          </p:cNvPr>
          <p:cNvCxnSpPr>
            <a:cxnSpLocks/>
          </p:cNvCxnSpPr>
          <p:nvPr/>
        </p:nvCxnSpPr>
        <p:spPr>
          <a:xfrm flipH="1" flipV="1">
            <a:off x="5151777" y="2203278"/>
            <a:ext cx="2676" cy="1316616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EF88631-3480-B825-9789-7DB6335BD07E}"/>
              </a:ext>
            </a:extLst>
          </p:cNvPr>
          <p:cNvCxnSpPr>
            <a:cxnSpLocks/>
          </p:cNvCxnSpPr>
          <p:nvPr/>
        </p:nvCxnSpPr>
        <p:spPr>
          <a:xfrm flipH="1" flipV="1">
            <a:off x="5663215" y="2203278"/>
            <a:ext cx="2676" cy="13166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ABB562AA-AB0F-498C-CB9D-327201B2C2A7}"/>
              </a:ext>
            </a:extLst>
          </p:cNvPr>
          <p:cNvCxnSpPr>
            <a:cxnSpLocks/>
          </p:cNvCxnSpPr>
          <p:nvPr/>
        </p:nvCxnSpPr>
        <p:spPr>
          <a:xfrm flipH="1" flipV="1">
            <a:off x="6278402" y="2203278"/>
            <a:ext cx="2676" cy="13166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C7479FC-F2BB-2401-4091-9A3B9E29AB5B}"/>
              </a:ext>
            </a:extLst>
          </p:cNvPr>
          <p:cNvCxnSpPr>
            <a:cxnSpLocks/>
          </p:cNvCxnSpPr>
          <p:nvPr/>
        </p:nvCxnSpPr>
        <p:spPr>
          <a:xfrm flipH="1" flipV="1">
            <a:off x="6928272" y="2203278"/>
            <a:ext cx="2676" cy="13166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F865DA0-A819-84EB-07D3-F0198AEA7167}"/>
              </a:ext>
            </a:extLst>
          </p:cNvPr>
          <p:cNvCxnSpPr>
            <a:cxnSpLocks/>
          </p:cNvCxnSpPr>
          <p:nvPr/>
        </p:nvCxnSpPr>
        <p:spPr>
          <a:xfrm flipH="1" flipV="1">
            <a:off x="7555406" y="2203278"/>
            <a:ext cx="2676" cy="1316616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E54F198D-8809-7EDA-7301-55305EEE03D1}"/>
              </a:ext>
            </a:extLst>
          </p:cNvPr>
          <p:cNvSpPr/>
          <p:nvPr/>
        </p:nvSpPr>
        <p:spPr>
          <a:xfrm>
            <a:off x="2519656" y="2507996"/>
            <a:ext cx="51029" cy="525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23A5385-74FC-E7D1-B65A-C0DF6F35418D}"/>
              </a:ext>
            </a:extLst>
          </p:cNvPr>
          <p:cNvSpPr/>
          <p:nvPr/>
        </p:nvSpPr>
        <p:spPr>
          <a:xfrm>
            <a:off x="4682522" y="2517084"/>
            <a:ext cx="3140311" cy="4571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3A2901E-1BAC-004A-9366-56BFCD30D63D}"/>
              </a:ext>
            </a:extLst>
          </p:cNvPr>
          <p:cNvSpPr txBox="1"/>
          <p:nvPr/>
        </p:nvSpPr>
        <p:spPr>
          <a:xfrm>
            <a:off x="5152025" y="1258156"/>
            <a:ext cx="2554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 Horn with FF Array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F221D2B2-C28F-03BB-82C5-8184EB636EE6}"/>
              </a:ext>
            </a:extLst>
          </p:cNvPr>
          <p:cNvSpPr/>
          <p:nvPr/>
        </p:nvSpPr>
        <p:spPr>
          <a:xfrm>
            <a:off x="8539734" y="2512488"/>
            <a:ext cx="3140311" cy="4571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4D0DE47-6255-22B9-FD62-E15073BD3FE6}"/>
              </a:ext>
            </a:extLst>
          </p:cNvPr>
          <p:cNvSpPr/>
          <p:nvPr/>
        </p:nvSpPr>
        <p:spPr>
          <a:xfrm>
            <a:off x="6252677" y="2507967"/>
            <a:ext cx="51029" cy="525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4B77394-CE9E-2509-9AAD-DCB1B4490558}"/>
              </a:ext>
            </a:extLst>
          </p:cNvPr>
          <p:cNvSpPr/>
          <p:nvPr/>
        </p:nvSpPr>
        <p:spPr>
          <a:xfrm>
            <a:off x="10109889" y="2504229"/>
            <a:ext cx="51029" cy="5257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7" name="Arc 96">
            <a:extLst>
              <a:ext uri="{FF2B5EF4-FFF2-40B4-BE49-F238E27FC236}">
                <a16:creationId xmlns:a16="http://schemas.microsoft.com/office/drawing/2014/main" id="{496D1CAB-5A79-829E-0E9C-C35630F2CAC0}"/>
              </a:ext>
            </a:extLst>
          </p:cNvPr>
          <p:cNvSpPr/>
          <p:nvPr/>
        </p:nvSpPr>
        <p:spPr>
          <a:xfrm>
            <a:off x="4806312" y="3766743"/>
            <a:ext cx="3120719" cy="2659598"/>
          </a:xfrm>
          <a:prstGeom prst="arc">
            <a:avLst>
              <a:gd name="adj1" fmla="val 13085179"/>
              <a:gd name="adj2" fmla="val 19024128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C5D087F-F7E8-42F7-071F-C316717AB0EF}"/>
              </a:ext>
            </a:extLst>
          </p:cNvPr>
          <p:cNvCxnSpPr>
            <a:cxnSpLocks/>
          </p:cNvCxnSpPr>
          <p:nvPr/>
        </p:nvCxnSpPr>
        <p:spPr>
          <a:xfrm flipH="1" flipV="1">
            <a:off x="9240723" y="4042539"/>
            <a:ext cx="926995" cy="1034329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4615D8CE-FC38-1CDA-CD2F-F64FA1A5C175}"/>
              </a:ext>
            </a:extLst>
          </p:cNvPr>
          <p:cNvCxnSpPr>
            <a:cxnSpLocks/>
          </p:cNvCxnSpPr>
          <p:nvPr/>
        </p:nvCxnSpPr>
        <p:spPr>
          <a:xfrm flipH="1" flipV="1">
            <a:off x="8999462" y="3763497"/>
            <a:ext cx="247979" cy="27904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rc 103">
            <a:extLst>
              <a:ext uri="{FF2B5EF4-FFF2-40B4-BE49-F238E27FC236}">
                <a16:creationId xmlns:a16="http://schemas.microsoft.com/office/drawing/2014/main" id="{70F3CDAD-929B-1DE1-1DA8-2F4B1FC3E135}"/>
              </a:ext>
            </a:extLst>
          </p:cNvPr>
          <p:cNvSpPr/>
          <p:nvPr/>
        </p:nvSpPr>
        <p:spPr>
          <a:xfrm>
            <a:off x="8672884" y="3763496"/>
            <a:ext cx="3120719" cy="2659598"/>
          </a:xfrm>
          <a:prstGeom prst="arc">
            <a:avLst>
              <a:gd name="adj1" fmla="val 13085179"/>
              <a:gd name="adj2" fmla="val 19024128"/>
            </a:avLst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26B7BF70-6ED1-1921-00C0-BBAE598349C3}"/>
              </a:ext>
            </a:extLst>
          </p:cNvPr>
          <p:cNvCxnSpPr>
            <a:cxnSpLocks/>
            <a:stCxn id="69" idx="0"/>
            <a:endCxn id="94" idx="2"/>
          </p:cNvCxnSpPr>
          <p:nvPr/>
        </p:nvCxnSpPr>
        <p:spPr>
          <a:xfrm flipV="1">
            <a:off x="9006340" y="2556805"/>
            <a:ext cx="1129064" cy="963091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A45273A-B529-1A19-EF8B-0EB5BF276EA4}"/>
              </a:ext>
            </a:extLst>
          </p:cNvPr>
          <p:cNvCxnSpPr>
            <a:cxnSpLocks/>
            <a:endCxn id="94" idx="2"/>
          </p:cNvCxnSpPr>
          <p:nvPr/>
        </p:nvCxnSpPr>
        <p:spPr>
          <a:xfrm flipV="1">
            <a:off x="9514934" y="2556805"/>
            <a:ext cx="620470" cy="96471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241787F-992A-68B5-EF27-A7DE4CC7BEBA}"/>
              </a:ext>
            </a:extLst>
          </p:cNvPr>
          <p:cNvCxnSpPr>
            <a:cxnSpLocks/>
            <a:endCxn id="94" idx="2"/>
          </p:cNvCxnSpPr>
          <p:nvPr/>
        </p:nvCxnSpPr>
        <p:spPr>
          <a:xfrm flipV="1">
            <a:off x="10130121" y="2556805"/>
            <a:ext cx="5283" cy="96471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72C8769-2EE3-35D6-5A14-F33E4B3D4747}"/>
              </a:ext>
            </a:extLst>
          </p:cNvPr>
          <p:cNvCxnSpPr>
            <a:cxnSpLocks/>
            <a:endCxn id="94" idx="2"/>
          </p:cNvCxnSpPr>
          <p:nvPr/>
        </p:nvCxnSpPr>
        <p:spPr>
          <a:xfrm flipH="1" flipV="1">
            <a:off x="10135404" y="2556805"/>
            <a:ext cx="644587" cy="964713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5B68605-B155-867E-D030-6AF9C1BD4B56}"/>
              </a:ext>
            </a:extLst>
          </p:cNvPr>
          <p:cNvCxnSpPr>
            <a:cxnSpLocks/>
            <a:endCxn id="90" idx="2"/>
          </p:cNvCxnSpPr>
          <p:nvPr/>
        </p:nvCxnSpPr>
        <p:spPr>
          <a:xfrm flipH="1" flipV="1">
            <a:off x="10109890" y="2558207"/>
            <a:ext cx="1297235" cy="96331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462D1165-A19F-7E9E-9759-8E63C8E26283}"/>
              </a:ext>
            </a:extLst>
          </p:cNvPr>
          <p:cNvSpPr txBox="1"/>
          <p:nvPr/>
        </p:nvSpPr>
        <p:spPr>
          <a:xfrm>
            <a:off x="8890399" y="1234533"/>
            <a:ext cx="2554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 Horn with NF Array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9E61734A-8988-4A07-88E4-57E8660CDF8A}"/>
              </a:ext>
            </a:extLst>
          </p:cNvPr>
          <p:cNvSpPr txBox="1"/>
          <p:nvPr/>
        </p:nvSpPr>
        <p:spPr>
          <a:xfrm>
            <a:off x="24553" y="2107554"/>
            <a:ext cx="18205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Observation Plane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E8C0CF-41E1-2943-C2AA-971B3ED5FC08}"/>
              </a:ext>
            </a:extLst>
          </p:cNvPr>
          <p:cNvCxnSpPr/>
          <p:nvPr/>
        </p:nvCxnSpPr>
        <p:spPr>
          <a:xfrm>
            <a:off x="4390064" y="783574"/>
            <a:ext cx="0" cy="5607996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31F89F5-E079-0486-6B82-5B2CC71DFE67}"/>
              </a:ext>
            </a:extLst>
          </p:cNvPr>
          <p:cNvCxnSpPr/>
          <p:nvPr/>
        </p:nvCxnSpPr>
        <p:spPr>
          <a:xfrm>
            <a:off x="8263859" y="783574"/>
            <a:ext cx="0" cy="5607996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6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237"/>
    </mc:Choice>
    <mc:Fallback xmlns="">
      <p:transition spd="slow" advTm="972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04BD3D-F951-73A9-E8DC-2AC90E699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253" y="2368547"/>
            <a:ext cx="2382602" cy="1868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141BB-8A14-4C27-A05F-68FD320C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Focusing Gain between FF TA and NF 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02428-1565-22CE-463E-0A147706C403}"/>
              </a:ext>
            </a:extLst>
          </p:cNvPr>
          <p:cNvSpPr txBox="1"/>
          <p:nvPr/>
        </p:nvSpPr>
        <p:spPr>
          <a:xfrm>
            <a:off x="897403" y="948443"/>
            <a:ext cx="2081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Displacement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07E6A6-A667-1E80-074C-9291CB3FCAB1}"/>
              </a:ext>
            </a:extLst>
          </p:cNvPr>
          <p:cNvSpPr txBox="1"/>
          <p:nvPr/>
        </p:nvSpPr>
        <p:spPr>
          <a:xfrm>
            <a:off x="4258354" y="948443"/>
            <a:ext cx="2081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E-field Distribution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90630F-EEAD-D910-2081-9DDEF97DBF20}"/>
              </a:ext>
            </a:extLst>
          </p:cNvPr>
          <p:cNvSpPr txBox="1"/>
          <p:nvPr/>
        </p:nvSpPr>
        <p:spPr>
          <a:xfrm>
            <a:off x="8305241" y="948443"/>
            <a:ext cx="20815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Focusing Gain</a:t>
            </a:r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2671CDB2-70F2-E0B8-16D4-1F50D1A567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24863" y="1643063"/>
          <a:ext cx="14605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60160" imgH="431640" progId="Equation.DSMT4">
                  <p:embed/>
                </p:oleObj>
              </mc:Choice>
              <mc:Fallback>
                <p:oleObj name="Equation" r:id="rId3" imgW="1460160" imgH="4316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2671CDB2-70F2-E0B8-16D4-1F50D1A567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424863" y="1643063"/>
                        <a:ext cx="1460500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4B1D352-C280-5624-CF66-8DC020901F81}"/>
              </a:ext>
            </a:extLst>
          </p:cNvPr>
          <p:cNvCxnSpPr>
            <a:cxnSpLocks/>
          </p:cNvCxnSpPr>
          <p:nvPr/>
        </p:nvCxnSpPr>
        <p:spPr>
          <a:xfrm flipV="1">
            <a:off x="6535387" y="1999013"/>
            <a:ext cx="3044042" cy="26125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0315AC-AE3A-A86B-6985-C9580BF99F05}"/>
              </a:ext>
            </a:extLst>
          </p:cNvPr>
          <p:cNvCxnSpPr>
            <a:cxnSpLocks/>
          </p:cNvCxnSpPr>
          <p:nvPr/>
        </p:nvCxnSpPr>
        <p:spPr>
          <a:xfrm flipV="1">
            <a:off x="6632051" y="1757548"/>
            <a:ext cx="2947378" cy="30248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2D14DD2-801E-BA99-6335-AADEC2DF4FC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50930" y="4810761"/>
          <a:ext cx="1907690" cy="7038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07880" imgH="482400" progId="Equation.DSMT4">
                  <p:embed/>
                </p:oleObj>
              </mc:Choice>
              <mc:Fallback>
                <p:oleObj name="Equation" r:id="rId5" imgW="1307880" imgH="48240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42D14DD2-801E-BA99-6335-AADEC2DF4F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50930" y="4810761"/>
                        <a:ext cx="1907690" cy="7038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74E63F5F-63F5-5A30-56E1-9A15B0C571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4330" y="4094823"/>
            <a:ext cx="2790159" cy="2269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AA461A-71A5-5EC1-96F9-7025002D7D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079" y="1559442"/>
            <a:ext cx="2398407" cy="25353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0B1D7D-9874-5171-D763-D2CAC9F124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693" y="4057403"/>
            <a:ext cx="2122244" cy="20962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28773-6FC2-3DCB-A766-B7788C390F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96522" y="2375418"/>
            <a:ext cx="2370919" cy="1867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0C420-B0B7-1D9F-E71C-B0CFD8A07D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71825" y="1596638"/>
            <a:ext cx="2790160" cy="215112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BBED3E-1800-CE71-BECC-D49DEB35BA09}"/>
              </a:ext>
            </a:extLst>
          </p:cNvPr>
          <p:cNvCxnSpPr>
            <a:cxnSpLocks/>
          </p:cNvCxnSpPr>
          <p:nvPr/>
        </p:nvCxnSpPr>
        <p:spPr>
          <a:xfrm flipV="1">
            <a:off x="2746869" y="1643063"/>
            <a:ext cx="923934" cy="328544"/>
          </a:xfrm>
          <a:prstGeom prst="straightConnector1">
            <a:avLst/>
          </a:prstGeom>
          <a:ln w="28575"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D71A6F-A152-C661-7347-DD46FDDE26F5}"/>
              </a:ext>
            </a:extLst>
          </p:cNvPr>
          <p:cNvCxnSpPr>
            <a:cxnSpLocks/>
          </p:cNvCxnSpPr>
          <p:nvPr/>
        </p:nvCxnSpPr>
        <p:spPr>
          <a:xfrm>
            <a:off x="2746869" y="2018032"/>
            <a:ext cx="923934" cy="1720278"/>
          </a:xfrm>
          <a:prstGeom prst="straightConnector1">
            <a:avLst/>
          </a:prstGeom>
          <a:ln w="28575"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96F9A76-D276-52D4-C46C-B672735567E0}"/>
              </a:ext>
            </a:extLst>
          </p:cNvPr>
          <p:cNvCxnSpPr>
            <a:cxnSpLocks/>
          </p:cNvCxnSpPr>
          <p:nvPr/>
        </p:nvCxnSpPr>
        <p:spPr>
          <a:xfrm flipV="1">
            <a:off x="2517025" y="4057403"/>
            <a:ext cx="1322088" cy="206700"/>
          </a:xfrm>
          <a:prstGeom prst="straightConnector1">
            <a:avLst/>
          </a:prstGeom>
          <a:ln w="28575"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86D1874-6562-0FD1-E068-1A98CE3DAB5D}"/>
              </a:ext>
            </a:extLst>
          </p:cNvPr>
          <p:cNvCxnSpPr>
            <a:cxnSpLocks/>
          </p:cNvCxnSpPr>
          <p:nvPr/>
        </p:nvCxnSpPr>
        <p:spPr>
          <a:xfrm>
            <a:off x="2517025" y="4264103"/>
            <a:ext cx="1153778" cy="2099851"/>
          </a:xfrm>
          <a:prstGeom prst="straightConnector1">
            <a:avLst/>
          </a:prstGeom>
          <a:ln w="28575">
            <a:solidFill>
              <a:srgbClr val="33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1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81"/>
    </mc:Choice>
    <mc:Fallback xmlns="">
      <p:transition spd="slow" advTm="1273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91A9A-2CCD-A7C4-C93C-0690A432EF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Current Project 2</a:t>
            </a:r>
          </a:p>
        </p:txBody>
      </p:sp>
      <p:pic>
        <p:nvPicPr>
          <p:cNvPr id="7" name="Content Placeholder 6" descr="Diagram, shape, polygon&#10;&#10;Description automatically generated">
            <a:extLst>
              <a:ext uri="{FF2B5EF4-FFF2-40B4-BE49-F238E27FC236}">
                <a16:creationId xmlns:a16="http://schemas.microsoft.com/office/drawing/2014/main" id="{3012C569-361B-4076-711E-0C9212184C4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144"/>
            <a:ext cx="5724525" cy="3180291"/>
          </a:xfrm>
        </p:spPr>
      </p:pic>
    </p:spTree>
    <p:extLst>
      <p:ext uri="{BB962C8B-B14F-4D97-AF65-F5344CB8AC3E}">
        <p14:creationId xmlns:p14="http://schemas.microsoft.com/office/powerpoint/2010/main" val="888267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0CB2F-C51E-818C-68C5-475189693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3-D ML Antenna Design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19C9517-6054-12B1-3019-E65E4F701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07" y="1011710"/>
            <a:ext cx="11184018" cy="50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89"/>
    </mc:Choice>
    <mc:Fallback xmlns="">
      <p:transition spd="slow" advTm="13038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6E9AC-A0CA-1E14-AD2F-AF1062B4E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Training, Test and Evaluating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E0D715-CDB8-244C-A651-5FF344427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08" y="896708"/>
            <a:ext cx="9731584" cy="53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5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845"/>
    </mc:Choice>
    <mc:Fallback xmlns="">
      <p:transition spd="slow" advTm="14984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C1AA-461A-0D99-E208-5FF86B9F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between Simulation and Prediction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544D67-E79D-1E08-5555-E26616C0A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60" y="3132847"/>
            <a:ext cx="3409455" cy="2272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307A83-09C8-EA77-D2D1-22CD0BF16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15" y="1387653"/>
            <a:ext cx="3040086" cy="14394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69B223-7450-2B1D-D6BB-DB7DE4B39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779" y="1545365"/>
            <a:ext cx="2944535" cy="13915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836D3A-C09D-5F0B-AB1A-FE9A3CA15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1320" y="3197377"/>
            <a:ext cx="3409455" cy="2272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CDBDFC-7FA6-B330-6E8E-7CBACFA77B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684" y="3275508"/>
            <a:ext cx="3055691" cy="20371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4BD0C9-348D-5992-1B96-A9D8526BA0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122" y="1545365"/>
            <a:ext cx="3272816" cy="154564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182985-CD8D-4E94-06C1-919BCD70D7CD}"/>
              </a:ext>
            </a:extLst>
          </p:cNvPr>
          <p:cNvSpPr txBox="1"/>
          <p:nvPr/>
        </p:nvSpPr>
        <p:spPr>
          <a:xfrm>
            <a:off x="897403" y="948443"/>
            <a:ext cx="3040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Acceptable Prediction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94C345-FBA5-AA10-C51E-36A38611ADEA}"/>
              </a:ext>
            </a:extLst>
          </p:cNvPr>
          <p:cNvSpPr txBox="1"/>
          <p:nvPr/>
        </p:nvSpPr>
        <p:spPr>
          <a:xfrm>
            <a:off x="5154050" y="946350"/>
            <a:ext cx="3040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out of Range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FC7419-B637-C94E-E7F1-8557E621A767}"/>
              </a:ext>
            </a:extLst>
          </p:cNvPr>
          <p:cNvSpPr txBox="1"/>
          <p:nvPr/>
        </p:nvSpPr>
        <p:spPr>
          <a:xfrm>
            <a:off x="9001852" y="1001766"/>
            <a:ext cx="30400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Acceptable Prediction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C1C49C-5B2F-C2E4-367C-E856B14A8250}"/>
              </a:ext>
            </a:extLst>
          </p:cNvPr>
          <p:cNvCxnSpPr/>
          <p:nvPr/>
        </p:nvCxnSpPr>
        <p:spPr>
          <a:xfrm>
            <a:off x="4390064" y="783574"/>
            <a:ext cx="0" cy="5607996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FEF592-CAA6-3798-AAE5-EEB786AF6943}"/>
              </a:ext>
            </a:extLst>
          </p:cNvPr>
          <p:cNvCxnSpPr/>
          <p:nvPr/>
        </p:nvCxnSpPr>
        <p:spPr>
          <a:xfrm>
            <a:off x="8194136" y="783574"/>
            <a:ext cx="0" cy="5607996"/>
          </a:xfrm>
          <a:prstGeom prst="line">
            <a:avLst/>
          </a:prstGeom>
          <a:ln w="38100">
            <a:solidFill>
              <a:srgbClr val="C0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238A3C8-A476-923E-FE63-B88E41B8BE8B}"/>
              </a:ext>
            </a:extLst>
          </p:cNvPr>
          <p:cNvSpPr txBox="1"/>
          <p:nvPr/>
        </p:nvSpPr>
        <p:spPr>
          <a:xfrm>
            <a:off x="9151914" y="5470347"/>
            <a:ext cx="26629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Suffer from: Fringing Effect </a:t>
            </a:r>
          </a:p>
        </p:txBody>
      </p:sp>
    </p:spTree>
    <p:extLst>
      <p:ext uri="{BB962C8B-B14F-4D97-AF65-F5344CB8AC3E}">
        <p14:creationId xmlns:p14="http://schemas.microsoft.com/office/powerpoint/2010/main" val="22125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4"/>
    </mc:Choice>
    <mc:Fallback xmlns="">
      <p:transition spd="slow" advTm="29674"/>
    </mc:Fallback>
  </mc:AlternateContent>
</p:sld>
</file>

<file path=ppt/theme/theme1.xml><?xml version="1.0" encoding="utf-8"?>
<a:theme xmlns:a="http://schemas.openxmlformats.org/drawingml/2006/main" name="ARC Group Theme">
  <a:themeElements>
    <a:clrScheme name="ARC Group Colors">
      <a:dk1>
        <a:srgbClr val="000000"/>
      </a:dk1>
      <a:lt1>
        <a:srgbClr val="FFFFFF"/>
      </a:lt1>
      <a:dk2>
        <a:srgbClr val="003C71"/>
      </a:dk2>
      <a:lt2>
        <a:srgbClr val="FFFFFF"/>
      </a:lt2>
      <a:accent1>
        <a:srgbClr val="D2492A"/>
      </a:accent1>
      <a:accent2>
        <a:srgbClr val="263F6A"/>
      </a:accent2>
      <a:accent3>
        <a:srgbClr val="92A2BD"/>
      </a:accent3>
      <a:accent4>
        <a:srgbClr val="B2B4B3"/>
      </a:accent4>
      <a:accent5>
        <a:srgbClr val="8B8D8E"/>
      </a:accent5>
      <a:accent6>
        <a:srgbClr val="21314D"/>
      </a:accent6>
      <a:hlink>
        <a:srgbClr val="108FFE"/>
      </a:hlink>
      <a:folHlink>
        <a:srgbClr val="108FFE"/>
      </a:folHlink>
    </a:clrScheme>
    <a:fontScheme name="ARC Fonts">
      <a:majorFont>
        <a:latin typeface="Yu Gothic UI"/>
        <a:ea typeface=""/>
        <a:cs typeface=""/>
      </a:majorFont>
      <a:minorFont>
        <a:latin typeface="Yu Gothic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tput.pptx" id="{59126F22-D0D1-4E68-9C62-AAD71D88EC3E}" vid="{622DD70D-F3A0-4F6D-AF10-64C79C520846}"/>
    </a:ext>
  </a:extLst>
</a:theme>
</file>

<file path=ppt/theme/theme2.xml><?xml version="1.0" encoding="utf-8"?>
<a:theme xmlns:a="http://schemas.openxmlformats.org/drawingml/2006/main" name="ARC Group Theme Print Friendly">
  <a:themeElements>
    <a:clrScheme name="ARC Group Colors">
      <a:dk1>
        <a:srgbClr val="000000"/>
      </a:dk1>
      <a:lt1>
        <a:srgbClr val="FFFFFF"/>
      </a:lt1>
      <a:dk2>
        <a:srgbClr val="003C71"/>
      </a:dk2>
      <a:lt2>
        <a:srgbClr val="FFFFFF"/>
      </a:lt2>
      <a:accent1>
        <a:srgbClr val="D2492A"/>
      </a:accent1>
      <a:accent2>
        <a:srgbClr val="263F6A"/>
      </a:accent2>
      <a:accent3>
        <a:srgbClr val="92A2BD"/>
      </a:accent3>
      <a:accent4>
        <a:srgbClr val="B2B4B3"/>
      </a:accent4>
      <a:accent5>
        <a:srgbClr val="8B8D8E"/>
      </a:accent5>
      <a:accent6>
        <a:srgbClr val="21314D"/>
      </a:accent6>
      <a:hlink>
        <a:srgbClr val="108FFE"/>
      </a:hlink>
      <a:folHlink>
        <a:srgbClr val="108FFE"/>
      </a:folHlink>
    </a:clrScheme>
    <a:fontScheme name="ARC Fonts">
      <a:majorFont>
        <a:latin typeface="Yu Gothic UI"/>
        <a:ea typeface=""/>
        <a:cs typeface=""/>
      </a:majorFont>
      <a:minorFont>
        <a:latin typeface="Yu Gothic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utput.pptx" id="{59126F22-D0D1-4E68-9C62-AAD71D88EC3E}" vid="{DB52C421-D99D-465B-8879-DF342853A8F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ARC_Template</Template>
  <TotalTime>17398</TotalTime>
  <Words>202</Words>
  <Application>Microsoft Macintosh PowerPoint</Application>
  <PresentationFormat>Widescreen</PresentationFormat>
  <Paragraphs>43</Paragraphs>
  <Slides>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Wingdings</vt:lpstr>
      <vt:lpstr>Yu Gothic UI Semibold</vt:lpstr>
      <vt:lpstr>Yu Gothic UI Semilight</vt:lpstr>
      <vt:lpstr>Arial</vt:lpstr>
      <vt:lpstr>Times New Roman</vt:lpstr>
      <vt:lpstr>Yu Gothic UI</vt:lpstr>
      <vt:lpstr>Calibri</vt:lpstr>
      <vt:lpstr>ARC Group Theme</vt:lpstr>
      <vt:lpstr>ARC Group Theme Print Friendly</vt:lpstr>
      <vt:lpstr>Equation</vt:lpstr>
      <vt:lpstr>Project Statement</vt:lpstr>
      <vt:lpstr>Project Outline </vt:lpstr>
      <vt:lpstr>PowerPoint Presentation</vt:lpstr>
      <vt:lpstr>Metasurface Array for Different Scenarios</vt:lpstr>
      <vt:lpstr>Focusing Gain between FF TA and NF TA</vt:lpstr>
      <vt:lpstr>PowerPoint Presentation</vt:lpstr>
      <vt:lpstr>3-D ML Antenna Design</vt:lpstr>
      <vt:lpstr>Training, Test and Evaluating</vt:lpstr>
      <vt:lpstr>Comparison between Simulation and Prediction </vt:lpstr>
      <vt:lpstr>Achieved Cooperation Work</vt:lpstr>
      <vt:lpstr>For further interests, please connect with Yiming and Prof. Elsherbeni for details.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Table</dc:title>
  <dc:creator>鸣 大</dc:creator>
  <cp:lastModifiedBy>Yiming Chen</cp:lastModifiedBy>
  <cp:revision>771</cp:revision>
  <dcterms:created xsi:type="dcterms:W3CDTF">2019-10-06T15:15:45Z</dcterms:created>
  <dcterms:modified xsi:type="dcterms:W3CDTF">2023-02-02T22:09:40Z</dcterms:modified>
  <cp:contentStatus>Release</cp:contentStatus>
</cp:coreProperties>
</file>